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slides/slide43.xml" ContentType="application/vnd.openxmlformats-officedocument.presentationml.slide+xml"/>
  <Override PartName="/ppt/slides/slide52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slides/slide14.xml" ContentType="application/vnd.openxmlformats-officedocument.presentationml.slide+xml"/>
  <Override PartName="/ppt/slides/slide23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slides/slide50.xml" ContentType="application/vnd.openxmlformats-officedocument.presentationml.slide+xml"/>
  <Override PartName="/ppt/notesMasters/notesMaster1.xml" ContentType="application/vnd.openxmlformats-officedocument.presentationml.notesMaster+xml"/>
  <Default Extension="docx" ContentType="application/vnd.openxmlformats-officedocument.wordprocessingml.document"/>
  <Override PartName="/ppt/slides/slide10.xml" ContentType="application/vnd.openxmlformats-officedocument.presentationml.slide+xml"/>
  <Override PartName="/ppt/slides/slide12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charts/chart9.xml" ContentType="application/vnd.openxmlformats-officedocument.drawingml.chart+xml"/>
  <Override PartName="/ppt/charts/chart11.xml" ContentType="application/vnd.openxmlformats-officedocument.drawingml.chart+xml"/>
  <Override PartName="/ppt/charts/chart7.xml" ContentType="application/vnd.openxmlformats-officedocument.drawingml.chart+xml"/>
  <Default Extension="xlsx" ContentType="application/vnd.openxmlformats-officedocument.spreadsheetml.sheet"/>
  <Override PartName="/ppt/charts/chart3.xml" ContentType="application/vnd.openxmlformats-officedocument.drawingml.chart+xml"/>
  <Override PartName="/ppt/charts/chart5.xml" ContentType="application/vnd.openxmlformats-officedocument.drawingml.chart+xml"/>
  <Override PartName="/ppt/notesSlides/notesSlide7.xml" ContentType="application/vnd.openxmlformats-officedocument.presentationml.notesSlide+xml"/>
  <Override PartName="/ppt/slides/slide7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ppt/charts/chart1.xml" ContentType="application/vnd.openxmlformats-officedocument.drawingml.chart+xml"/>
  <Override PartName="/ppt/notesSlides/notesSlide5.xml" ContentType="application/vnd.openxmlformats-officedocument.presentationml.notesSlide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48.xml" ContentType="application/vnd.openxmlformats-officedocument.presentationml.slide+xml"/>
  <Override PartName="/ppt/slideLayouts/slideLayout7.xml" ContentType="application/vnd.openxmlformats-officedocument.presentationml.slideLayout+xml"/>
  <Override PartName="/ppt/notesSlides/notesSlide1.xml" ContentType="application/vnd.openxmlformats-officedocument.presentationml.notesSlide+xml"/>
  <Default Extension="png" ContentType="image/png"/>
  <Override PartName="/ppt/notesSlides/notesSlide3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46.xml" ContentType="application/vnd.openxmlformats-officedocument.presentationml.slide+xml"/>
  <Override PartName="/ppt/slides/slide55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s/slide44.xml" ContentType="application/vnd.openxmlformats-officedocument.presentationml.slide+xml"/>
  <Override PartName="/ppt/slides/slide53.xml" ContentType="application/vnd.openxmlformats-officedocument.presentationml.slide+xml"/>
  <Default Extension="jpeg" ContentType="image/jpeg"/>
  <Override PartName="/ppt/slideLayouts/slideLayout3.xml" ContentType="application/vnd.openxmlformats-officedocument.presentationml.slideLayout+xml"/>
  <Default Extension="emf" ContentType="image/x-emf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slideLayouts/slideLayout12.xml" ContentType="application/vnd.openxmlformats-officedocument.presentationml.slideLayout+xml"/>
  <Override PartName="/ppt/charts/chart8.xml" ContentType="application/vnd.openxmlformats-officedocument.drawingml.chart+xml"/>
  <Override PartName="/ppt/slideLayouts/slideLayout10.xml" ContentType="application/vnd.openxmlformats-officedocument.presentationml.slideLayout+xml"/>
  <Default Extension="vml" ContentType="application/vnd.openxmlformats-officedocument.vmlDrawing"/>
  <Override PartName="/ppt/charts/chart6.xml" ContentType="application/vnd.openxmlformats-officedocument.drawingml.chart+xml"/>
  <Override PartName="/ppt/charts/chart10.xml" ContentType="application/vnd.openxmlformats-officedocument.drawingml.chart+xml"/>
  <Override PartName="/ppt/notesSlides/notesSlide8.xml" ContentType="application/vnd.openxmlformats-officedocument.presentationml.notesSlide+xml"/>
  <Override PartName="/ppt/charts/chart4.xml" ContentType="application/vnd.openxmlformats-officedocument.drawingml.chart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charts/chart2.xml" ContentType="application/vnd.openxmlformats-officedocument.drawingml.chart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Layouts/slideLayout4.xml" ContentType="application/vnd.openxmlformats-officedocument.presentationml.slideLayout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4164" r:id="rId1"/>
  </p:sldMasterIdLst>
  <p:notesMasterIdLst>
    <p:notesMasterId r:id="rId58"/>
  </p:notesMasterIdLst>
  <p:sldIdLst>
    <p:sldId id="257" r:id="rId2"/>
    <p:sldId id="258" r:id="rId3"/>
    <p:sldId id="259" r:id="rId4"/>
    <p:sldId id="260" r:id="rId5"/>
    <p:sldId id="261" r:id="rId6"/>
    <p:sldId id="262" r:id="rId7"/>
    <p:sldId id="263" r:id="rId8"/>
    <p:sldId id="264" r:id="rId9"/>
    <p:sldId id="265" r:id="rId10"/>
    <p:sldId id="266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84" r:id="rId22"/>
    <p:sldId id="285" r:id="rId23"/>
    <p:sldId id="277" r:id="rId24"/>
    <p:sldId id="278" r:id="rId25"/>
    <p:sldId id="279" r:id="rId26"/>
    <p:sldId id="280" r:id="rId27"/>
    <p:sldId id="282" r:id="rId28"/>
    <p:sldId id="281" r:id="rId29"/>
    <p:sldId id="283" r:id="rId30"/>
    <p:sldId id="286" r:id="rId31"/>
    <p:sldId id="287" r:id="rId32"/>
    <p:sldId id="288" r:id="rId33"/>
    <p:sldId id="290" r:id="rId34"/>
    <p:sldId id="291" r:id="rId35"/>
    <p:sldId id="289" r:id="rId36"/>
    <p:sldId id="294" r:id="rId37"/>
    <p:sldId id="292" r:id="rId38"/>
    <p:sldId id="295" r:id="rId39"/>
    <p:sldId id="296" r:id="rId40"/>
    <p:sldId id="297" r:id="rId41"/>
    <p:sldId id="298" r:id="rId42"/>
    <p:sldId id="301" r:id="rId43"/>
    <p:sldId id="300" r:id="rId44"/>
    <p:sldId id="302" r:id="rId45"/>
    <p:sldId id="303" r:id="rId46"/>
    <p:sldId id="304" r:id="rId47"/>
    <p:sldId id="305" r:id="rId48"/>
    <p:sldId id="306" r:id="rId49"/>
    <p:sldId id="307" r:id="rId50"/>
    <p:sldId id="308" r:id="rId51"/>
    <p:sldId id="310" r:id="rId52"/>
    <p:sldId id="309" r:id="rId53"/>
    <p:sldId id="311" r:id="rId54"/>
    <p:sldId id="312" r:id="rId55"/>
    <p:sldId id="313" r:id="rId56"/>
    <p:sldId id="299" r:id="rId57"/>
  </p:sldIdLst>
  <p:sldSz cx="9144000" cy="6858000" type="screen4x3"/>
  <p:notesSz cx="6858000" cy="9144000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 xmlns="">
          <a:srgbClr val="FF0000"/>
        </p14:laserClr>
      </p:ext>
      <p:ext uri="{2FDB2607-1784-4EEB-B798-7EB5836EED8A}">
        <p14:showMediaCtrls xmlns:p14="http://schemas.microsoft.com/office/powerpoint/2010/main" xmlns="" val="1"/>
      </p:ext>
    </p:extLst>
  </p:showPr>
  <p:extLst>
    <p:ext uri="{E76CE94A-603C-4142-B9EB-6D1370010A27}">
      <p14:discardImageEditData xmlns:p14="http://schemas.microsoft.com/office/powerpoint/2010/main" xmlns="" val="0"/>
    </p:ext>
    <p:ext uri="{D31A062A-798A-4329-ABDD-BBA856620510}">
      <p14:defaultImageDpi xmlns:p14="http://schemas.microsoft.com/office/powerpoint/2010/main" xmlns="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Помірний стиль 2 –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F5AB1C69-6EDB-4FF4-983F-18BD219EF322}" styleName="Помірний стиль 2 – акцент 3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3">
              <a:tint val="20000"/>
            </a:schemeClr>
          </a:solidFill>
        </a:fill>
      </a:tcStyle>
    </a:wholeTbl>
    <a:band1H>
      <a:tcStyle>
        <a:tcBdr/>
        <a:fill>
          <a:solidFill>
            <a:schemeClr val="accent3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3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3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3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3"/>
          </a:solidFill>
        </a:fill>
      </a:tcStyle>
    </a:firstRow>
  </a:tblStyle>
  <a:tblStyle styleId="{21E4AEA4-8DFA-4A89-87EB-49C32662AFE0}" styleName="Помірний стиль 2 – акцент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  <a:tblStyle styleId="{00A15C55-8517-42AA-B614-E9B94910E393}" styleName="Помірний стиль 2 – акцент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7DF18680-E054-41AD-8BC1-D1AEF772440D}" styleName="Помірний стиль 2 – акцент 5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5">
              <a:tint val="20000"/>
            </a:schemeClr>
          </a:solidFill>
        </a:fill>
      </a:tcStyle>
    </a:wholeTbl>
    <a:band1H>
      <a:tcStyle>
        <a:tcBdr/>
        <a:fill>
          <a:solidFill>
            <a:schemeClr val="accent5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5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5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5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5"/>
          </a:solidFill>
        </a:fill>
      </a:tcStyle>
    </a:firstRow>
  </a:tblStyle>
  <a:tblStyle styleId="{93296810-A885-4BE3-A3E7-6D5BEEA58F35}" styleName="Помірний стиль 2 – акцент 6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6">
              <a:tint val="20000"/>
            </a:schemeClr>
          </a:solidFill>
        </a:fill>
      </a:tcStyle>
    </a:wholeTbl>
    <a:band1H>
      <a:tcStyle>
        <a:tcBdr/>
        <a:fill>
          <a:solidFill>
            <a:schemeClr val="accent6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6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6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6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6"/>
          </a:solidFill>
        </a:fill>
      </a:tcStyle>
    </a:firstRow>
  </a:tblStyle>
  <a:tblStyle styleId="{073A0DAA-6AF3-43AB-8588-CEC1D06C72B9}" styleName="Помірний стиль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dk1">
              <a:tint val="20000"/>
            </a:schemeClr>
          </a:solidFill>
        </a:fill>
      </a:tcStyle>
    </a:wholeTbl>
    <a:band1H>
      <a:tcStyle>
        <a:tcBdr/>
        <a:fill>
          <a:solidFill>
            <a:schemeClr val="dk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dk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dk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dk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</a:tblStyle>
  <a:tblStyle styleId="{BC89EF96-8CEA-46FF-86C4-4CE0E7609802}" styleName="Світлий стиль 3 – акцент 1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accent1"/>
              </a:solidFill>
            </a:ln>
          </a:left>
          <a:right>
            <a:ln w="12700" cmpd="sng">
              <a:solidFill>
                <a:schemeClr val="accent1"/>
              </a:solidFill>
            </a:ln>
          </a:right>
          <a:top>
            <a:ln w="12700" cmpd="sng">
              <a:solidFill>
                <a:schemeClr val="accent1"/>
              </a:solidFill>
            </a:ln>
          </a:top>
          <a:bottom>
            <a:ln w="12700" cmpd="sng">
              <a:solidFill>
                <a:schemeClr val="accent1"/>
              </a:solidFill>
            </a:ln>
          </a:bottom>
          <a:insideH>
            <a:ln w="12700" cmpd="sng">
              <a:solidFill>
                <a:schemeClr val="accent1"/>
              </a:solidFill>
            </a:ln>
          </a:insideH>
          <a:insideV>
            <a:ln w="12700" cmpd="sng">
              <a:solidFill>
                <a:schemeClr val="accent1"/>
              </a:solidFill>
            </a:ln>
          </a:insideV>
        </a:tcBdr>
        <a:fill>
          <a:noFill/>
        </a:fill>
      </a:tcStyle>
    </a:wholeTbl>
    <a:band1H>
      <a:tcStyle>
        <a:tcBdr/>
        <a:fill>
          <a:solidFill>
            <a:schemeClr val="accent1">
              <a:alpha val="20000"/>
            </a:schemeClr>
          </a:solidFill>
        </a:fill>
      </a:tcStyle>
    </a:band1H>
    <a:band1V>
      <a:tcStyle>
        <a:tcBdr/>
        <a:fill>
          <a:solidFill>
            <a:schemeClr val="accent1">
              <a:alpha val="20000"/>
            </a:schemeClr>
          </a:solidFill>
        </a:fill>
      </a:tcStyle>
    </a:band1V>
    <a:lastCol>
      <a:tcTxStyle b="on"/>
      <a:tcStyle>
        <a:tcBdr/>
      </a:tcStyle>
    </a:lastCol>
    <a:firstCol>
      <a:tcTxStyle b="on"/>
      <a:tcStyle>
        <a:tcBdr/>
      </a:tcStyle>
    </a:firstCol>
    <a:lastRow>
      <a:tcTxStyle b="on"/>
      <a:tcStyle>
        <a:tcBdr>
          <a:top>
            <a:ln w="50800" cmpd="dbl">
              <a:solidFill>
                <a:schemeClr val="accent1"/>
              </a:solidFill>
            </a:ln>
          </a:top>
        </a:tcBdr>
        <a:fill>
          <a:noFill/>
        </a:fill>
      </a:tcStyle>
    </a:lastRow>
    <a:firstRow>
      <a:tcTxStyle b="on"/>
      <a:tcStyle>
        <a:tcBdr>
          <a:bottom>
            <a:ln w="25400" cmpd="sng">
              <a:solidFill>
                <a:schemeClr val="accent1"/>
              </a:solidFill>
            </a:ln>
          </a:bottom>
        </a:tcBdr>
        <a:fill>
          <a:noFill/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68" d="100"/>
          <a:sy n="68" d="100"/>
        </p:scale>
        <p:origin x="-1446" y="-96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11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_rels/chart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1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2.xlsx"/></Relationships>
</file>

<file path=ppt/charts/_rels/chart4.xml.rels><?xml version="1.0" encoding="UTF-8" standalone="yes"?>
<Relationships xmlns="http://schemas.openxmlformats.org/package/2006/relationships"><Relationship Id="rId1" Type="http://schemas.openxmlformats.org/officeDocument/2006/relationships/oleObject" Target="&#1044;&#1110;&#1072;&#1075;&#1088;&#1072;&#1084;&#1072;%20&#1091;%20&#1087;&#1088;&#1086;&#1075;&#1088;&#1072;&#1084;&#1110;%20Microsoft%20PowerPoint" TargetMode="External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4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5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6.xlsx"/></Relationships>
</file>

<file path=ppt/charts/_rels/chart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_____Microsoft_Office_Excel7.xlsx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oleObject" Target="&#1050;&#1085;&#1080;&#1075;&#1072;1" TargetMode="External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bar"/>
        <c:grouping val="stacked"/>
        <c:ser>
          <c:idx val="0"/>
          <c:order val="0"/>
          <c:tx>
            <c:strRef>
              <c:f>[Книга1]Лист1!$A$9</c:f>
              <c:strCache>
                <c:ptCount val="1"/>
                <c:pt idx="0">
                  <c:v>Рік</c:v>
                </c:pt>
              </c:strCache>
            </c:strRef>
          </c:tx>
          <c:dLbls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>
                    <a:solidFill>
                      <a:srgbClr val="FFFF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[Книга1]Лист1!$A$10:$A$19</c:f>
              <c:numCache>
                <c:formatCode>General</c:formatCode>
                <c:ptCount val="10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2025</c:v>
                </c:pt>
                <c:pt idx="9">
                  <c:v>2030</c:v>
                </c:pt>
              </c:numCache>
            </c:numRef>
          </c:val>
        </c:ser>
        <c:ser>
          <c:idx val="1"/>
          <c:order val="1"/>
          <c:tx>
            <c:strRef>
              <c:f>[Книга1]Лист1!$B$9</c:f>
              <c:strCache>
                <c:ptCount val="1"/>
                <c:pt idx="0">
                  <c:v>К-кість учнів</c:v>
                </c:pt>
              </c:strCache>
            </c:strRef>
          </c:tx>
          <c:dLbls>
            <c:dLbl>
              <c:idx val="8"/>
              <c:layout/>
              <c:tx>
                <c:rich>
                  <a:bodyPr/>
                  <a:lstStyle/>
                  <a:p>
                    <a:r>
                      <a:rPr lang="en-US" smtClean="0">
                        <a:solidFill>
                          <a:srgbClr val="FFC000"/>
                        </a:solidFill>
                      </a:rPr>
                      <a:t>3</a:t>
                    </a:r>
                    <a:r>
                      <a:rPr lang="uk-UA" smtClean="0">
                        <a:solidFill>
                          <a:srgbClr val="FFC000"/>
                        </a:solidFill>
                      </a:rPr>
                      <a:t>5</a:t>
                    </a:r>
                    <a:r>
                      <a:rPr lang="en-US" smtClean="0">
                        <a:solidFill>
                          <a:srgbClr val="FFC000"/>
                        </a:solidFill>
                      </a:rPr>
                      <a:t>0</a:t>
                    </a:r>
                    <a:endParaRPr lang="en-US"/>
                  </a:p>
                </c:rich>
              </c:tx>
              <c:showVal val="1"/>
            </c:dLbl>
            <c:dLbl>
              <c:idx val="9"/>
              <c:layout/>
              <c:tx>
                <c:rich>
                  <a:bodyPr/>
                  <a:lstStyle/>
                  <a:p>
                    <a:r>
                      <a:rPr lang="uk-UA" smtClean="0">
                        <a:solidFill>
                          <a:srgbClr val="FFC000"/>
                        </a:solidFill>
                      </a:rPr>
                      <a:t>480</a:t>
                    </a:r>
                    <a:endParaRPr lang="en-US"/>
                  </a:p>
                </c:rich>
              </c:tx>
              <c:showVal val="1"/>
            </c:dLbl>
            <c:spPr>
              <a:noFill/>
              <a:ln>
                <a:noFill/>
              </a:ln>
              <a:effectLst/>
            </c:spPr>
            <c:txPr>
              <a:bodyPr/>
              <a:lstStyle/>
              <a:p>
                <a:pPr>
                  <a:defRPr lang="uk-UA">
                    <a:solidFill>
                      <a:srgbClr val="FFC000"/>
                    </a:solidFill>
                  </a:defRPr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layout/>
                <c15:showLeaderLines val="0"/>
              </c:ext>
            </c:extLst>
          </c:dLbls>
          <c:val>
            <c:numRef>
              <c:f>[Книга1]Лист1!$B$10:$B$19</c:f>
              <c:numCache>
                <c:formatCode>General</c:formatCode>
                <c:ptCount val="10"/>
                <c:pt idx="0">
                  <c:v>74</c:v>
                </c:pt>
                <c:pt idx="1">
                  <c:v>91</c:v>
                </c:pt>
                <c:pt idx="2">
                  <c:v>109</c:v>
                </c:pt>
                <c:pt idx="3">
                  <c:v>127</c:v>
                </c:pt>
                <c:pt idx="4">
                  <c:v>149</c:v>
                </c:pt>
                <c:pt idx="5">
                  <c:v>185</c:v>
                </c:pt>
                <c:pt idx="6">
                  <c:v>210</c:v>
                </c:pt>
                <c:pt idx="7">
                  <c:v>252</c:v>
                </c:pt>
                <c:pt idx="8">
                  <c:v>310</c:v>
                </c:pt>
                <c:pt idx="9">
                  <c:v>420</c:v>
                </c:pt>
              </c:numCache>
            </c:numRef>
          </c:val>
        </c:ser>
        <c:dLbls>
          <c:showVal val="1"/>
        </c:dLbls>
        <c:shape val="box"/>
        <c:axId val="109920256"/>
        <c:axId val="109921792"/>
        <c:axId val="0"/>
      </c:bar3DChart>
      <c:catAx>
        <c:axId val="109920256"/>
        <c:scaling>
          <c:orientation val="minMax"/>
        </c:scaling>
        <c:axPos val="l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09921792"/>
        <c:crosses val="autoZero"/>
        <c:auto val="1"/>
        <c:lblAlgn val="ctr"/>
        <c:lblOffset val="100"/>
      </c:catAx>
      <c:valAx>
        <c:axId val="109921792"/>
        <c:scaling>
          <c:orientation val="minMax"/>
        </c:scaling>
        <c:axPos val="b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09920256"/>
        <c:crosses val="autoZero"/>
        <c:crossBetween val="between"/>
      </c:valAx>
    </c:plotArea>
    <c:legend>
      <c:legendPos val="r"/>
      <c:layout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Лист1!$B$11</c:f>
              <c:strCache>
                <c:ptCount val="1"/>
                <c:pt idx="0">
                  <c:v>В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Лист1!$B$12:$B$17</c:f>
              <c:numCache>
                <c:formatCode>General</c:formatCode>
                <c:ptCount val="6"/>
                <c:pt idx="0">
                  <c:v>16</c:v>
                </c:pt>
                <c:pt idx="1">
                  <c:v>5</c:v>
                </c:pt>
                <c:pt idx="2">
                  <c:v>0</c:v>
                </c:pt>
                <c:pt idx="3">
                  <c:v>6</c:v>
                </c:pt>
                <c:pt idx="4">
                  <c:v>8</c:v>
                </c:pt>
                <c:pt idx="5">
                  <c:v>11</c:v>
                </c:pt>
              </c:numCache>
            </c:numRef>
          </c:val>
        </c:ser>
        <c:ser>
          <c:idx val="1"/>
          <c:order val="1"/>
          <c:tx>
            <c:strRef>
              <c:f>Лист1!$C$11</c:f>
              <c:strCache>
                <c:ptCount val="1"/>
                <c:pt idx="0">
                  <c:v>Д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Лист1!$C$12:$C$17</c:f>
              <c:numCache>
                <c:formatCode>General</c:formatCode>
                <c:ptCount val="6"/>
                <c:pt idx="0">
                  <c:v>47</c:v>
                </c:pt>
                <c:pt idx="1">
                  <c:v>42</c:v>
                </c:pt>
                <c:pt idx="2">
                  <c:v>47</c:v>
                </c:pt>
                <c:pt idx="3">
                  <c:v>61</c:v>
                </c:pt>
                <c:pt idx="4">
                  <c:v>38</c:v>
                </c:pt>
                <c:pt idx="5">
                  <c:v>53</c:v>
                </c:pt>
              </c:numCache>
            </c:numRef>
          </c:val>
        </c:ser>
        <c:ser>
          <c:idx val="2"/>
          <c:order val="2"/>
          <c:tx>
            <c:strRef>
              <c:f>Лист1!$D$11</c:f>
              <c:strCache>
                <c:ptCount val="1"/>
                <c:pt idx="0">
                  <c:v>С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Лист1!$D$12:$D$17</c:f>
              <c:numCache>
                <c:formatCode>General</c:formatCode>
                <c:ptCount val="6"/>
                <c:pt idx="0">
                  <c:v>37</c:v>
                </c:pt>
                <c:pt idx="1">
                  <c:v>52</c:v>
                </c:pt>
                <c:pt idx="2">
                  <c:v>52</c:v>
                </c:pt>
                <c:pt idx="3">
                  <c:v>33</c:v>
                </c:pt>
                <c:pt idx="4">
                  <c:v>54</c:v>
                </c:pt>
                <c:pt idx="5">
                  <c:v>37</c:v>
                </c:pt>
              </c:numCache>
            </c:numRef>
          </c:val>
        </c:ser>
        <c:ser>
          <c:idx val="3"/>
          <c:order val="3"/>
          <c:tx>
            <c:strRef>
              <c:f>Лист1!$E$11</c:f>
              <c:strCache>
                <c:ptCount val="1"/>
                <c:pt idx="0">
                  <c:v>П</c:v>
                </c:pt>
              </c:strCache>
            </c:strRef>
          </c:tx>
          <c:cat>
            <c:strRef>
              <c:f>Лист1!$A$12:$A$17</c:f>
              <c:strCache>
                <c:ptCount val="6"/>
                <c:pt idx="0">
                  <c:v>5А</c:v>
                </c:pt>
                <c:pt idx="1">
                  <c:v>5Б</c:v>
                </c:pt>
                <c:pt idx="2">
                  <c:v>6</c:v>
                </c:pt>
                <c:pt idx="3">
                  <c:v>7</c:v>
                </c:pt>
                <c:pt idx="4">
                  <c:v>8</c:v>
                </c:pt>
                <c:pt idx="5">
                  <c:v>9</c:v>
                </c:pt>
              </c:strCache>
            </c:strRef>
          </c:cat>
          <c:val>
            <c:numRef>
              <c:f>Лист1!$E$12:$E$17</c:f>
              <c:numCache>
                <c:formatCode>General</c:formatCode>
                <c:ptCount val="6"/>
                <c:pt idx="0">
                  <c:v>0</c:v>
                </c:pt>
                <c:pt idx="1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</c:numCache>
            </c:numRef>
          </c:val>
        </c:ser>
        <c:dLbls/>
        <c:shape val="cylinder"/>
        <c:axId val="107879808"/>
        <c:axId val="107889792"/>
        <c:axId val="0"/>
      </c:bar3DChart>
      <c:catAx>
        <c:axId val="10787980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07889792"/>
        <c:crosses val="autoZero"/>
        <c:auto val="1"/>
        <c:lblAlgn val="ctr"/>
        <c:lblOffset val="100"/>
      </c:catAx>
      <c:valAx>
        <c:axId val="107889792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07879808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Лист1!$F$24</c:f>
              <c:strCache>
                <c:ptCount val="1"/>
                <c:pt idx="0">
                  <c:v>П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Лист1!$F$25:$F$40</c:f>
              <c:numCache>
                <c:formatCode>General</c:formatCode>
                <c:ptCount val="16"/>
                <c:pt idx="0">
                  <c:v>0</c:v>
                </c:pt>
                <c:pt idx="2">
                  <c:v>0</c:v>
                </c:pt>
                <c:pt idx="3">
                  <c:v>0</c:v>
                </c:pt>
                <c:pt idx="4">
                  <c:v>0</c:v>
                </c:pt>
                <c:pt idx="5">
                  <c:v>0</c:v>
                </c:pt>
                <c:pt idx="6">
                  <c:v>0</c:v>
                </c:pt>
                <c:pt idx="7">
                  <c:v>0</c:v>
                </c:pt>
                <c:pt idx="8">
                  <c:v>0</c:v>
                </c:pt>
                <c:pt idx="9">
                  <c:v>0</c:v>
                </c:pt>
                <c:pt idx="10">
                  <c:v>0</c:v>
                </c:pt>
                <c:pt idx="11">
                  <c:v>0</c:v>
                </c:pt>
                <c:pt idx="12">
                  <c:v>0</c:v>
                </c:pt>
                <c:pt idx="13">
                  <c:v>0</c:v>
                </c:pt>
                <c:pt idx="14">
                  <c:v>0</c:v>
                </c:pt>
                <c:pt idx="15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Лист1!$G$24</c:f>
              <c:strCache>
                <c:ptCount val="1"/>
                <c:pt idx="0">
                  <c:v>С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Лист1!$G$25:$G$40</c:f>
              <c:numCache>
                <c:formatCode>General</c:formatCode>
                <c:ptCount val="16"/>
                <c:pt idx="0">
                  <c:v>33</c:v>
                </c:pt>
                <c:pt idx="1">
                  <c:v>1</c:v>
                </c:pt>
                <c:pt idx="2">
                  <c:v>1</c:v>
                </c:pt>
                <c:pt idx="3">
                  <c:v>32</c:v>
                </c:pt>
                <c:pt idx="4">
                  <c:v>19</c:v>
                </c:pt>
                <c:pt idx="5">
                  <c:v>20</c:v>
                </c:pt>
                <c:pt idx="6">
                  <c:v>5</c:v>
                </c:pt>
                <c:pt idx="7">
                  <c:v>8</c:v>
                </c:pt>
                <c:pt idx="8">
                  <c:v>18</c:v>
                </c:pt>
                <c:pt idx="9">
                  <c:v>20</c:v>
                </c:pt>
                <c:pt idx="10">
                  <c:v>24</c:v>
                </c:pt>
                <c:pt idx="11">
                  <c:v>21</c:v>
                </c:pt>
                <c:pt idx="12">
                  <c:v>21</c:v>
                </c:pt>
                <c:pt idx="13">
                  <c:v>0</c:v>
                </c:pt>
                <c:pt idx="14">
                  <c:v>4</c:v>
                </c:pt>
                <c:pt idx="15">
                  <c:v>3</c:v>
                </c:pt>
              </c:numCache>
            </c:numRef>
          </c:val>
        </c:ser>
        <c:ser>
          <c:idx val="2"/>
          <c:order val="2"/>
          <c:tx>
            <c:strRef>
              <c:f>Лист1!$H$24</c:f>
              <c:strCache>
                <c:ptCount val="1"/>
                <c:pt idx="0">
                  <c:v>Д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Лист1!$H$25:$H$40</c:f>
              <c:numCache>
                <c:formatCode>General</c:formatCode>
                <c:ptCount val="16"/>
                <c:pt idx="0">
                  <c:v>54</c:v>
                </c:pt>
                <c:pt idx="1">
                  <c:v>9</c:v>
                </c:pt>
                <c:pt idx="2">
                  <c:v>7</c:v>
                </c:pt>
                <c:pt idx="3">
                  <c:v>48</c:v>
                </c:pt>
                <c:pt idx="4">
                  <c:v>24</c:v>
                </c:pt>
                <c:pt idx="5">
                  <c:v>20</c:v>
                </c:pt>
                <c:pt idx="6">
                  <c:v>6</c:v>
                </c:pt>
                <c:pt idx="7">
                  <c:v>48</c:v>
                </c:pt>
                <c:pt idx="8">
                  <c:v>57</c:v>
                </c:pt>
                <c:pt idx="9">
                  <c:v>48</c:v>
                </c:pt>
                <c:pt idx="10">
                  <c:v>25</c:v>
                </c:pt>
                <c:pt idx="11">
                  <c:v>19</c:v>
                </c:pt>
                <c:pt idx="12">
                  <c:v>20</c:v>
                </c:pt>
                <c:pt idx="13">
                  <c:v>9</c:v>
                </c:pt>
                <c:pt idx="14">
                  <c:v>39</c:v>
                </c:pt>
                <c:pt idx="15">
                  <c:v>22</c:v>
                </c:pt>
              </c:numCache>
            </c:numRef>
          </c:val>
        </c:ser>
        <c:ser>
          <c:idx val="3"/>
          <c:order val="3"/>
          <c:tx>
            <c:strRef>
              <c:f>Лист1!$I$24</c:f>
              <c:strCache>
                <c:ptCount val="1"/>
                <c:pt idx="0">
                  <c:v>В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Лист1!$B$25:$E$40</c:f>
              <c:strCache>
                <c:ptCount val="16"/>
                <c:pt idx="0">
                  <c:v>Укр. мова</c:v>
                </c:pt>
                <c:pt idx="1">
                  <c:v>Укр.літ.</c:v>
                </c:pt>
                <c:pt idx="2">
                  <c:v>Зарубіжна л-ра</c:v>
                </c:pt>
                <c:pt idx="3">
                  <c:v>Анг. мова</c:v>
                </c:pt>
                <c:pt idx="4">
                  <c:v>Фізика</c:v>
                </c:pt>
                <c:pt idx="5">
                  <c:v>Хімія</c:v>
                </c:pt>
                <c:pt idx="6">
                  <c:v>Біологія</c:v>
                </c:pt>
                <c:pt idx="7">
                  <c:v>Інформатика</c:v>
                </c:pt>
                <c:pt idx="8">
                  <c:v>Географія</c:v>
                </c:pt>
                <c:pt idx="9">
                  <c:v>Історія</c:v>
                </c:pt>
                <c:pt idx="10">
                  <c:v>Математика</c:v>
                </c:pt>
                <c:pt idx="11">
                  <c:v>Алгебра</c:v>
                </c:pt>
                <c:pt idx="12">
                  <c:v>Геометрія</c:v>
                </c:pt>
                <c:pt idx="13">
                  <c:v>Музика</c:v>
                </c:pt>
                <c:pt idx="14">
                  <c:v>Фізична культура</c:v>
                </c:pt>
                <c:pt idx="15">
                  <c:v>Трудове навчання</c:v>
                </c:pt>
              </c:strCache>
            </c:strRef>
          </c:cat>
          <c:val>
            <c:numRef>
              <c:f>Лист1!$I$25:$I$40</c:f>
              <c:numCache>
                <c:formatCode>General</c:formatCode>
                <c:ptCount val="16"/>
                <c:pt idx="0">
                  <c:v>19</c:v>
                </c:pt>
                <c:pt idx="1">
                  <c:v>9</c:v>
                </c:pt>
                <c:pt idx="2">
                  <c:v>11</c:v>
                </c:pt>
                <c:pt idx="3">
                  <c:v>25</c:v>
                </c:pt>
                <c:pt idx="4">
                  <c:v>5</c:v>
                </c:pt>
                <c:pt idx="5">
                  <c:v>9</c:v>
                </c:pt>
                <c:pt idx="6">
                  <c:v>8</c:v>
                </c:pt>
                <c:pt idx="7">
                  <c:v>50</c:v>
                </c:pt>
                <c:pt idx="8">
                  <c:v>31</c:v>
                </c:pt>
                <c:pt idx="9">
                  <c:v>34</c:v>
                </c:pt>
                <c:pt idx="10">
                  <c:v>8</c:v>
                </c:pt>
                <c:pt idx="11">
                  <c:v>7</c:v>
                </c:pt>
                <c:pt idx="12">
                  <c:v>6</c:v>
                </c:pt>
                <c:pt idx="13">
                  <c:v>96</c:v>
                </c:pt>
                <c:pt idx="14">
                  <c:v>74</c:v>
                </c:pt>
                <c:pt idx="15">
                  <c:v>81</c:v>
                </c:pt>
              </c:numCache>
            </c:numRef>
          </c:val>
        </c:ser>
        <c:dLbls>
          <c:showVal val="1"/>
        </c:dLbls>
        <c:shape val="cylinder"/>
        <c:axId val="112075520"/>
        <c:axId val="112077056"/>
        <c:axId val="0"/>
      </c:bar3DChart>
      <c:catAx>
        <c:axId val="112075520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2077056"/>
        <c:crosses val="autoZero"/>
        <c:auto val="1"/>
        <c:lblAlgn val="ctr"/>
        <c:lblOffset val="100"/>
      </c:catAx>
      <c:valAx>
        <c:axId val="112077056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2075520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Кількісний склад учнів: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І ступеня</c:v>
                </c:pt>
                <c:pt idx="1">
                  <c:v>ІІ ступеня</c:v>
                </c:pt>
                <c:pt idx="2">
                  <c:v>Інклюзивних класів</c:v>
                </c:pt>
                <c:pt idx="3">
                  <c:v>Груп ГПД</c:v>
                </c:pt>
              </c:strCache>
            </c:strRef>
          </c:cat>
          <c:val>
            <c:numRef>
              <c:f>Аркуш1!$B$2:$B$5</c:f>
              <c:numCache>
                <c:formatCode>General</c:formatCode>
                <c:ptCount val="4"/>
                <c:pt idx="0">
                  <c:v>167</c:v>
                </c:pt>
                <c:pt idx="1">
                  <c:v>135</c:v>
                </c:pt>
                <c:pt idx="2">
                  <c:v>7</c:v>
                </c:pt>
                <c:pt idx="3">
                  <c:v>2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legendEntry>
        <c:idx val="0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1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2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egendEntry>
        <c:idx val="3"/>
        <c:txPr>
          <a:bodyPr/>
          <a:lstStyle/>
          <a:p>
            <a:pPr>
              <a:defRPr sz="1000" baseline="0"/>
            </a:pPr>
            <a:endParaRPr lang="ru-RU"/>
          </a:p>
        </c:txPr>
      </c:legendEntry>
      <c:layout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3"/>
  <c:chart>
    <c:title>
      <c:tx>
        <c:rich>
          <a:bodyPr rot="0" vert="horz"/>
          <a:lstStyle/>
          <a:p>
            <a:pPr>
              <a:defRPr lang="uk-UA" b="1" cap="none" spc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defRPr>
            </a:pPr>
            <a:r>
              <a:rPr lang="uk-UA" b="1" cap="none" spc="0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кількість учнів</a:t>
            </a:r>
          </a:p>
        </c:rich>
      </c:tx>
      <c:layout/>
    </c:title>
    <c:view3D>
      <c:depthPercent val="100"/>
      <c:rAngAx val="1"/>
    </c:view3D>
    <c:plotArea>
      <c:layout/>
      <c:bar3DChart>
        <c:barDir val="bar"/>
        <c:grouping val="clustered"/>
        <c:ser>
          <c:idx val="0"/>
          <c:order val="0"/>
          <c:tx>
            <c:strRef>
              <c:f>Лист1!$B$1</c:f>
              <c:strCache>
                <c:ptCount val="1"/>
                <c:pt idx="0">
                  <c:v>Ряд 1</c:v>
                </c:pt>
              </c:strCache>
            </c:strRef>
          </c:tx>
          <c:dLbls>
            <c:dLbl>
              <c:idx val="0"/>
              <c:layout>
                <c:manualLayout>
                  <c:x val="8.7051142546245748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1"/>
              <c:layout>
                <c:manualLayout>
                  <c:x val="8.7051142546247309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2"/>
              <c:layout>
                <c:manualLayout>
                  <c:x val="7.2542618788538592E-3"/>
                  <c:y val="0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3"/>
              <c:layout>
                <c:manualLayout>
                  <c:x val="1.4508523757707734E-2"/>
                  <c:y val="-2.956393200295651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4"/>
              <c:layout>
                <c:manualLayout>
                  <c:x val="1.7410228509249195E-2"/>
                  <c:y val="-5.9127864005913524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5"/>
              <c:layout>
                <c:manualLayout>
                  <c:x val="2.0311933260790716E-2"/>
                  <c:y val="-5.4199915883368051E-17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dLbl>
              <c:idx val="6"/>
              <c:layout>
                <c:manualLayout>
                  <c:x val="8.7051142546246841E-3"/>
                  <c:y val="-1.4783129935809379E-3"/>
                </c:manualLayout>
              </c:layout>
              <c:showVal val="1"/>
              <c:extLst>
                <c:ext xmlns:c15="http://schemas.microsoft.com/office/drawing/2012/chart" uri="{CE6537A1-D6FC-4f65-9D91-7224C49458BB}">
                  <c15:layout/>
                </c:ext>
              </c:extLst>
            </c:dLbl>
            <c:txPr>
              <a:bodyPr rot="0" vert="horz"/>
              <a:lstStyle/>
              <a:p>
                <a:pPr>
                  <a:defRPr lang="uk-UA"/>
                </a:pPr>
                <a:endParaRPr lang="ru-RU"/>
              </a:p>
            </c:txPr>
            <c:showVal val="1"/>
            <c:extLst>
              <c:ext xmlns:c15="http://schemas.microsoft.com/office/drawing/2012/chart" uri="{CE6537A1-D6FC-4f65-9D91-7224C49458BB}">
                <c15:showLeaderLines val="1"/>
                <c15:leaderLines>
                  <c:spPr>
                    <a:ln w="9525" cap="flat" cmpd="sng" algn="ctr">
                      <a:solidFill>
                        <a:schemeClr val="tx1">
                          <a:lumMod val="35000"/>
                          <a:lumOff val="65000"/>
                        </a:schemeClr>
                      </a:solidFill>
                      <a:round/>
                    </a:ln>
                    <a:effectLst/>
                  </c:spPr>
                </c15:leaderLines>
              </c:ext>
            </c:extLst>
          </c:dLbls>
          <c:cat>
            <c:numRef>
              <c:f>Лист1!$A$2:$A$12</c:f>
              <c:numCache>
                <c:formatCode>General</c:formatCode>
                <c:ptCount val="11"/>
                <c:pt idx="0">
                  <c:v>2010</c:v>
                </c:pt>
                <c:pt idx="1">
                  <c:v>2014</c:v>
                </c:pt>
                <c:pt idx="2">
                  <c:v>2015</c:v>
                </c:pt>
                <c:pt idx="3">
                  <c:v>2016</c:v>
                </c:pt>
                <c:pt idx="4">
                  <c:v>2018</c:v>
                </c:pt>
                <c:pt idx="5">
                  <c:v>2019</c:v>
                </c:pt>
                <c:pt idx="6">
                  <c:v>2020</c:v>
                </c:pt>
                <c:pt idx="7">
                  <c:v>2021</c:v>
                </c:pt>
                <c:pt idx="8">
                  <c:v>2022</c:v>
                </c:pt>
                <c:pt idx="9">
                  <c:v>2023</c:v>
                </c:pt>
                <c:pt idx="10">
                  <c:v>2024</c:v>
                </c:pt>
              </c:numCache>
            </c:numRef>
          </c:cat>
          <c:val>
            <c:numRef>
              <c:f>Лист1!$B$2:$B$12</c:f>
              <c:numCache>
                <c:formatCode>General</c:formatCode>
                <c:ptCount val="11"/>
                <c:pt idx="0">
                  <c:v>74</c:v>
                </c:pt>
                <c:pt idx="1">
                  <c:v>91</c:v>
                </c:pt>
                <c:pt idx="2">
                  <c:v>109</c:v>
                </c:pt>
                <c:pt idx="3">
                  <c:v>127</c:v>
                </c:pt>
                <c:pt idx="4">
                  <c:v>149</c:v>
                </c:pt>
                <c:pt idx="5">
                  <c:v>185</c:v>
                </c:pt>
                <c:pt idx="6">
                  <c:v>210</c:v>
                </c:pt>
                <c:pt idx="7">
                  <c:v>215</c:v>
                </c:pt>
                <c:pt idx="8">
                  <c:v>250</c:v>
                </c:pt>
                <c:pt idx="9">
                  <c:v>289</c:v>
                </c:pt>
                <c:pt idx="10">
                  <c:v>301</c:v>
                </c:pt>
              </c:numCache>
            </c:numRef>
          </c:val>
        </c:ser>
        <c:dLbls>
          <c:showVal val="1"/>
        </c:dLbls>
        <c:shape val="box"/>
        <c:axId val="166394112"/>
        <c:axId val="166736256"/>
        <c:axId val="0"/>
      </c:bar3DChart>
      <c:catAx>
        <c:axId val="166394112"/>
        <c:scaling>
          <c:orientation val="minMax"/>
        </c:scaling>
        <c:axPos val="l"/>
        <c:title>
          <c:tx>
            <c:rich>
              <a:bodyPr rot="-5400000" vert="horz"/>
              <a:lstStyle/>
              <a:p>
                <a:pPr>
                  <a:defRPr lang="uk-UA"/>
                </a:pPr>
                <a:r>
                  <a:rPr lang="uk-UA"/>
                  <a:t>рік</a:t>
                </a:r>
              </a:p>
            </c:rich>
          </c:tx>
          <c:layout/>
        </c:title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uk-UA"/>
            </a:pPr>
            <a:endParaRPr lang="ru-RU"/>
          </a:p>
        </c:txPr>
        <c:crossAx val="166736256"/>
        <c:crosses val="autoZero"/>
        <c:auto val="1"/>
        <c:lblAlgn val="ctr"/>
        <c:lblOffset val="100"/>
      </c:catAx>
      <c:valAx>
        <c:axId val="166736256"/>
        <c:scaling>
          <c:orientation val="minMax"/>
        </c:scaling>
        <c:axPos val="b"/>
        <c:majorGridlines/>
        <c:numFmt formatCode="General" sourceLinked="1"/>
        <c:majorTickMark val="none"/>
        <c:tickLblPos val="nextTo"/>
        <c:txPr>
          <a:bodyPr rot="-60000000" vert="horz"/>
          <a:lstStyle/>
          <a:p>
            <a:pPr>
              <a:defRPr lang="uk-UA"/>
            </a:pPr>
            <a:endParaRPr lang="ru-RU"/>
          </a:p>
        </c:txPr>
        <c:crossAx val="166394112"/>
        <c:crosses val="autoZero"/>
        <c:crossBetween val="between"/>
      </c:valAx>
    </c:plotArea>
    <c:plotVisOnly val="1"/>
    <c:dispBlanksAs val="gap"/>
  </c:chart>
  <c:txPr>
    <a:bodyPr/>
    <a:lstStyle/>
    <a:p>
      <a:pPr>
        <a:defRPr sz="1800"/>
      </a:pPr>
      <a:endParaRPr lang="ru-RU"/>
    </a:p>
  </c:txPr>
  <c:externalData r:id="rId1"/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showVal val="1"/>
          </c:dLbls>
          <c:cat>
            <c:strRef>
              <c:f>'[Діаграма у програмі Microsoft PowerPoint]Аркуш1'!$A$1:$A$9</c:f>
              <c:strCache>
                <c:ptCount val="9"/>
                <c:pt idx="0">
                  <c:v>діти, батьки яких є учасниками АТО </c:v>
                </c:pt>
                <c:pt idx="1">
                  <c:v>діти з багатодітних сімей</c:v>
                </c:pt>
                <c:pt idx="2">
                  <c:v>діти з малозабезпечених сімей</c:v>
                </c:pt>
                <c:pt idx="3">
                  <c:v>діти, батьки яких постраждали від аварії  ЧАЕС</c:v>
                </c:pt>
                <c:pt idx="4">
                  <c:v>діти з інвалідністю</c:v>
                </c:pt>
                <c:pt idx="5">
                  <c:v>діти, які навчаються за інклюзивною формою навчання</c:v>
                </c:pt>
                <c:pt idx="6">
                  <c:v>діти, які навчаються за індивідуальною формою навчання</c:v>
                </c:pt>
                <c:pt idx="7">
                  <c:v>діти-напівсироти</c:v>
                </c:pt>
                <c:pt idx="8">
                  <c:v>діти з “кризових сімей”</c:v>
                </c:pt>
              </c:strCache>
            </c:strRef>
          </c:cat>
          <c:val>
            <c:numRef>
              <c:f>'[Діаграма у програмі Microsoft PowerPoint]Аркуш1'!$B$1:$B$9</c:f>
              <c:numCache>
                <c:formatCode>General</c:formatCode>
                <c:ptCount val="9"/>
                <c:pt idx="0">
                  <c:v>16</c:v>
                </c:pt>
                <c:pt idx="1">
                  <c:v>54</c:v>
                </c:pt>
                <c:pt idx="2">
                  <c:v>3</c:v>
                </c:pt>
                <c:pt idx="3">
                  <c:v>2</c:v>
                </c:pt>
                <c:pt idx="4">
                  <c:v>1</c:v>
                </c:pt>
                <c:pt idx="5">
                  <c:v>12</c:v>
                </c:pt>
                <c:pt idx="6">
                  <c:v>2</c:v>
                </c:pt>
                <c:pt idx="7">
                  <c:v>6</c:v>
                </c:pt>
                <c:pt idx="8">
                  <c:v>9</c:v>
                </c:pt>
              </c:numCache>
            </c:numRef>
          </c:val>
        </c:ser>
        <c:dLbls>
          <c:showVal val="1"/>
        </c:dLbls>
        <c:shape val="box"/>
        <c:axId val="111571328"/>
        <c:axId val="111572864"/>
        <c:axId val="0"/>
      </c:bar3DChart>
      <c:catAx>
        <c:axId val="111571328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1572864"/>
        <c:crosses val="autoZero"/>
        <c:auto val="1"/>
        <c:lblAlgn val="ctr"/>
        <c:lblOffset val="100"/>
      </c:catAx>
      <c:valAx>
        <c:axId val="111572864"/>
        <c:scaling>
          <c:orientation val="minMax"/>
        </c:scaling>
        <c:axPos val="l"/>
        <c:majorGridlines/>
        <c:numFmt formatCode="General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1571328"/>
        <c:crosses val="autoZero"/>
        <c:crossBetween val="between"/>
      </c:valAx>
    </c:plotArea>
    <c:plotVisOnly val="1"/>
    <c:dispBlanksAs val="gap"/>
  </c:chart>
  <c:externalData r:id="rId1"/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autoTitleDeleted val="1"/>
    <c:view3D>
      <c:rotX val="30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Продаж</c:v>
                </c:pt>
              </c:strCache>
            </c:strRef>
          </c:tx>
          <c:explosion val="25"/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Аркуш1!$A$2:$A$7</c:f>
              <c:strCache>
                <c:ptCount val="6"/>
                <c:pt idx="0">
                  <c:v>Спеціаліст</c:v>
                </c:pt>
                <c:pt idx="1">
                  <c:v>ІІ категорія</c:v>
                </c:pt>
                <c:pt idx="2">
                  <c:v>І категорія</c:v>
                </c:pt>
                <c:pt idx="3">
                  <c:v>Вища категорія</c:v>
                </c:pt>
                <c:pt idx="4">
                  <c:v>Старший учитель</c:v>
                </c:pt>
                <c:pt idx="5">
                  <c:v>Відмінник освіти України</c:v>
                </c:pt>
              </c:strCache>
            </c:strRef>
          </c:cat>
          <c:val>
            <c:numRef>
              <c:f>Аркуш1!$B$2:$B$7</c:f>
              <c:numCache>
                <c:formatCode>General</c:formatCode>
                <c:ptCount val="6"/>
                <c:pt idx="0">
                  <c:v>13</c:v>
                </c:pt>
                <c:pt idx="1">
                  <c:v>1</c:v>
                </c:pt>
                <c:pt idx="2">
                  <c:v>2</c:v>
                </c:pt>
                <c:pt idx="3">
                  <c:v>13</c:v>
                </c:pt>
                <c:pt idx="4">
                  <c:v>10</c:v>
                </c:pt>
                <c:pt idx="5">
                  <c:v>3</c:v>
                </c:pt>
              </c:numCache>
            </c:numRef>
          </c:val>
        </c:ser>
        <c:dLbls>
          <c:showVal val="1"/>
        </c:dLbls>
      </c:pie3DChart>
    </c:plotArea>
    <c:legend>
      <c:legendPos val="r"/>
      <c:txPr>
        <a:bodyPr/>
        <a:lstStyle/>
        <a:p>
          <a:pPr>
            <a:defRPr lang="uk-UA" sz="1100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26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inEnd"/>
            <c:showVal val="1"/>
            <c:showLeaderLines val="1"/>
          </c:dLbls>
          <c:cat>
            <c:strRef>
              <c:f>Аркуш1!$A$2:$A$3</c:f>
              <c:strCache>
                <c:ptCount val="2"/>
                <c:pt idx="0">
                  <c:v>Здебільшого, так</c:v>
                </c:pt>
                <c:pt idx="1">
                  <c:v>Так, мені безпечно</c:v>
                </c:pt>
              </c:strCache>
            </c:strRef>
          </c:cat>
          <c:val>
            <c:numRef>
              <c:f>Аркуш1!$B$2:$B$3</c:f>
              <c:numCache>
                <c:formatCode>0%</c:formatCode>
                <c:ptCount val="2"/>
                <c:pt idx="0">
                  <c:v>0.81</c:v>
                </c:pt>
                <c:pt idx="1">
                  <c:v>0.19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Дуже подобається</c:v>
                </c:pt>
                <c:pt idx="1">
                  <c:v>Подобається</c:v>
                </c:pt>
                <c:pt idx="2">
                  <c:v>Не дуже подобається</c:v>
                </c:pt>
                <c:pt idx="3">
                  <c:v>Не подобається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0.68</c:v>
                </c:pt>
                <c:pt idx="1">
                  <c:v>0.37000000000000005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style val="18"/>
  <c:chart>
    <c:autoTitleDeleted val="1"/>
    <c:view3D>
      <c:rotX val="75"/>
      <c:perspective val="30"/>
    </c:view3D>
    <c:plotArea>
      <c:layout/>
      <c:pie3DChart>
        <c:varyColors val="1"/>
        <c:ser>
          <c:idx val="0"/>
          <c:order val="0"/>
          <c:tx>
            <c:strRef>
              <c:f>Аркуш1!$B$1</c:f>
              <c:strCache>
                <c:ptCount val="1"/>
                <c:pt idx="0">
                  <c:v>Стовпець1</c:v>
                </c:pt>
              </c:strCache>
            </c:strRef>
          </c:tx>
          <c:dLbls>
            <c:txPr>
              <a:bodyPr/>
              <a:lstStyle/>
              <a:p>
                <a:pPr>
                  <a:defRPr lang="uk-UA"/>
                </a:pPr>
                <a:endParaRPr lang="ru-RU"/>
              </a:p>
            </c:txPr>
            <c:dLblPos val="outEnd"/>
            <c:showVal val="1"/>
            <c:showLeaderLines val="1"/>
          </c:dLbls>
          <c:cat>
            <c:strRef>
              <c:f>Аркуш1!$A$2:$A$5</c:f>
              <c:strCache>
                <c:ptCount val="4"/>
                <c:pt idx="0">
                  <c:v>Комфортно</c:v>
                </c:pt>
                <c:pt idx="1">
                  <c:v>В цілому комфортно</c:v>
                </c:pt>
                <c:pt idx="2">
                  <c:v>Не дуже комфортно</c:v>
                </c:pt>
                <c:pt idx="3">
                  <c:v>Не комфортно</c:v>
                </c:pt>
              </c:strCache>
            </c:strRef>
          </c:cat>
          <c:val>
            <c:numRef>
              <c:f>Аркуш1!$B$2:$B$5</c:f>
              <c:numCache>
                <c:formatCode>0%</c:formatCode>
                <c:ptCount val="4"/>
                <c:pt idx="0">
                  <c:v>0.84000000000000008</c:v>
                </c:pt>
                <c:pt idx="1">
                  <c:v>0.16</c:v>
                </c:pt>
                <c:pt idx="2">
                  <c:v>0</c:v>
                </c:pt>
                <c:pt idx="3">
                  <c:v>0</c:v>
                </c:pt>
              </c:numCache>
            </c:numRef>
          </c:val>
        </c:ser>
        <c:dLbls>
          <c:showVal val="1"/>
        </c:dLbls>
      </c:pie3DChart>
    </c:plotArea>
    <c:legend>
      <c:legendPos val="b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zero"/>
  </c:chart>
  <c:txPr>
    <a:bodyPr/>
    <a:lstStyle/>
    <a:p>
      <a:pPr>
        <a:defRPr sz="1800"/>
      </a:pPr>
      <a:endParaRPr lang="ru-RU"/>
    </a:p>
  </c:txPr>
  <c:externalData r:id="rId1"/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lang val="ru-RU"/>
  <c:chart>
    <c:view3D>
      <c:rAngAx val="1"/>
    </c:view3D>
    <c:plotArea>
      <c:layout/>
      <c:bar3DChart>
        <c:barDir val="col"/>
        <c:grouping val="clustered"/>
        <c:ser>
          <c:idx val="0"/>
          <c:order val="0"/>
          <c:tx>
            <c:strRef>
              <c:f>Лист1!$A$59:$C$59</c:f>
              <c:strCache>
                <c:ptCount val="1"/>
                <c:pt idx="0">
                  <c:v>Мовно-літературна галузь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Лист1!$D$59:$G$59</c:f>
              <c:numCache>
                <c:formatCode>0%</c:formatCode>
                <c:ptCount val="4"/>
                <c:pt idx="0">
                  <c:v>0.56000000000000005</c:v>
                </c:pt>
                <c:pt idx="1">
                  <c:v>0.22</c:v>
                </c:pt>
                <c:pt idx="2">
                  <c:v>0.22</c:v>
                </c:pt>
                <c:pt idx="3">
                  <c:v>0</c:v>
                </c:pt>
              </c:numCache>
            </c:numRef>
          </c:val>
        </c:ser>
        <c:ser>
          <c:idx val="1"/>
          <c:order val="1"/>
          <c:tx>
            <c:strRef>
              <c:f>Лист1!$A$60:$C$60</c:f>
              <c:strCache>
                <c:ptCount val="1"/>
                <c:pt idx="0">
                  <c:v>Анг. мова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Лист1!$D$60:$G$60</c:f>
              <c:numCache>
                <c:formatCode>0%</c:formatCode>
                <c:ptCount val="4"/>
                <c:pt idx="0">
                  <c:v>0.53</c:v>
                </c:pt>
                <c:pt idx="1">
                  <c:v>0.17</c:v>
                </c:pt>
                <c:pt idx="2">
                  <c:v>0.19</c:v>
                </c:pt>
                <c:pt idx="3">
                  <c:v>0.11</c:v>
                </c:pt>
              </c:numCache>
            </c:numRef>
          </c:val>
        </c:ser>
        <c:ser>
          <c:idx val="2"/>
          <c:order val="2"/>
          <c:tx>
            <c:strRef>
              <c:f>Лист1!$A$61:$C$61</c:f>
              <c:strCache>
                <c:ptCount val="1"/>
                <c:pt idx="0">
                  <c:v>Математична освіта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Лист1!$D$61:$G$61</c:f>
              <c:numCache>
                <c:formatCode>0%</c:formatCode>
                <c:ptCount val="4"/>
                <c:pt idx="0">
                  <c:v>0.58000000000000007</c:v>
                </c:pt>
                <c:pt idx="1">
                  <c:v>0.33000000000000007</c:v>
                </c:pt>
                <c:pt idx="2">
                  <c:v>9.0000000000000011E-2</c:v>
                </c:pt>
                <c:pt idx="3">
                  <c:v>0</c:v>
                </c:pt>
              </c:numCache>
            </c:numRef>
          </c:val>
        </c:ser>
        <c:ser>
          <c:idx val="3"/>
          <c:order val="3"/>
          <c:tx>
            <c:strRef>
              <c:f>Лист1!$A$62:$C$62</c:f>
              <c:strCache>
                <c:ptCount val="1"/>
                <c:pt idx="0">
                  <c:v>ЯДС</c:v>
                </c:pt>
              </c:strCache>
            </c:strRef>
          </c:tx>
          <c:cat>
            <c:strRef>
              <c:f>Лист1!$D$58:$G$58</c:f>
              <c:strCache>
                <c:ptCount val="4"/>
                <c:pt idx="0">
                  <c:v>В</c:v>
                </c:pt>
                <c:pt idx="1">
                  <c:v>Д</c:v>
                </c:pt>
                <c:pt idx="2">
                  <c:v>С</c:v>
                </c:pt>
                <c:pt idx="3">
                  <c:v>П</c:v>
                </c:pt>
              </c:strCache>
            </c:strRef>
          </c:cat>
          <c:val>
            <c:numRef>
              <c:f>Лист1!$D$62:$G$62</c:f>
              <c:numCache>
                <c:formatCode>0%</c:formatCode>
                <c:ptCount val="4"/>
                <c:pt idx="0">
                  <c:v>0.63000000000000012</c:v>
                </c:pt>
                <c:pt idx="1">
                  <c:v>0.27</c:v>
                </c:pt>
                <c:pt idx="2">
                  <c:v>7.0000000000000021E-2</c:v>
                </c:pt>
                <c:pt idx="3">
                  <c:v>3.0000000000000002E-2</c:v>
                </c:pt>
              </c:numCache>
            </c:numRef>
          </c:val>
        </c:ser>
        <c:dLbls/>
        <c:shape val="cylinder"/>
        <c:axId val="111961984"/>
        <c:axId val="111963520"/>
        <c:axId val="0"/>
      </c:bar3DChart>
      <c:catAx>
        <c:axId val="111961984"/>
        <c:scaling>
          <c:orientation val="minMax"/>
        </c:scaling>
        <c:axPos val="b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1963520"/>
        <c:crosses val="autoZero"/>
        <c:auto val="1"/>
        <c:lblAlgn val="ctr"/>
        <c:lblOffset val="100"/>
      </c:catAx>
      <c:valAx>
        <c:axId val="111963520"/>
        <c:scaling>
          <c:orientation val="minMax"/>
        </c:scaling>
        <c:axPos val="l"/>
        <c:majorGridlines/>
        <c:numFmt formatCode="0%" sourceLinked="1"/>
        <c:tickLblPos val="nextTo"/>
        <c:txPr>
          <a:bodyPr/>
          <a:lstStyle/>
          <a:p>
            <a:pPr>
              <a:defRPr lang="uk-UA"/>
            </a:pPr>
            <a:endParaRPr lang="ru-RU"/>
          </a:p>
        </c:txPr>
        <c:crossAx val="111961984"/>
        <c:crosses val="autoZero"/>
        <c:crossBetween val="between"/>
      </c:valAx>
    </c:plotArea>
    <c:legend>
      <c:legendPos val="r"/>
      <c:txPr>
        <a:bodyPr/>
        <a:lstStyle/>
        <a:p>
          <a:pPr>
            <a:defRPr lang="uk-UA"/>
          </a:pPr>
          <a:endParaRPr lang="ru-RU"/>
        </a:p>
      </c:txPr>
    </c:legend>
    <c:plotVisOnly val="1"/>
    <c:dispBlanksAs val="gap"/>
  </c:chart>
  <c:externalData r:id="rId1"/>
</c:chartSpace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4.e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верхнього колонтитула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Місце для дати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84BCC7-5992-4C09-A6DB-06398B980C6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4" name="Місце для зображення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Місце для нотаток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uk-UA"/>
          </a:p>
        </p:txBody>
      </p:sp>
      <p:sp>
        <p:nvSpPr>
          <p:cNvPr id="6" name="Місце для нижнього колонтитула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Місце для номера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A392BE1-39DD-4C43-BE6D-4BE098552E4F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6990768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4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1748096879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5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781931409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F7CF8381-D97B-4085-AA92-DC35931DE2A3}" type="slidenum">
              <a:rPr lang="uk-UA" smtClean="0"/>
              <a:pPr/>
              <a:t>12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239314161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16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7B720CA-A434-4A2C-8D53-17D0B6E9E797}" type="slidenum">
              <a:rPr lang="uk-UA" smtClean="0"/>
              <a:pPr/>
              <a:t>18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xmlns="" val="882649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uk-UA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20</a:t>
            </a:fld>
            <a:endParaRPr lang="ru-RU" alt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23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3206068544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Місце для зображення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Місце для нотаток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uk-UA" dirty="0"/>
          </a:p>
        </p:txBody>
      </p:sp>
      <p:sp>
        <p:nvSpPr>
          <p:cNvPr id="4" name="Місце для номера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0F728-F8D0-4922-BBA7-AEC6C2AB3FF3}" type="slidenum">
              <a:rPr lang="ru-RU" altLang="ru-RU" smtClean="0"/>
              <a:pPr>
                <a:defRPr/>
              </a:pPr>
              <a:t>39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xmlns="" val="229377689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609601"/>
            <a:ext cx="7772400" cy="4267200"/>
          </a:xfrm>
        </p:spPr>
        <p:txBody>
          <a:bodyPr anchor="b">
            <a:noAutofit/>
          </a:bodyPr>
          <a:lstStyle>
            <a:lvl1pPr>
              <a:lnSpc>
                <a:spcPct val="100000"/>
              </a:lnSpc>
              <a:defRPr sz="800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4953000"/>
            <a:ext cx="6400800" cy="1219200"/>
          </a:xfrm>
        </p:spPr>
        <p:txBody>
          <a:bodyPr>
            <a:normAutofit/>
          </a:bodyPr>
          <a:lstStyle>
            <a:lvl1pPr marL="0" indent="0" algn="ctr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uk-UA" smtClean="0"/>
              <a:t>Зразок підзаголовка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Footer Placeholder 8"/>
          <p:cNvSpPr>
            <a:spLocks noGrp="1"/>
          </p:cNvSpPr>
          <p:nvPr>
            <p:ph type="ftr" sz="quarter" idx="12"/>
          </p:nvPr>
        </p:nvSpPr>
        <p:spPr/>
        <p:txBody>
          <a:bodyPr/>
          <a:lstStyle/>
          <a:p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і вертикальни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ий заголовок і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older 2"/>
          <p:cNvSpPr>
            <a:spLocks noGrp="1"/>
          </p:cNvSpPr>
          <p:nvPr>
            <p:ph type="ftr" sz="quarter" idx="5"/>
          </p:nvPr>
        </p:nvSpPr>
        <p:spPr/>
        <p:txBody>
          <a:bodyPr lIns="0" tIns="0" rIns="0" bIns="0"/>
          <a:lstStyle>
            <a:lvl1pPr algn="ct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/>
          </a:p>
        </p:txBody>
      </p:sp>
      <p:sp>
        <p:nvSpPr>
          <p:cNvPr id="3" name="Holder 3"/>
          <p:cNvSpPr>
            <a:spLocks noGrp="1"/>
          </p:cNvSpPr>
          <p:nvPr>
            <p:ph type="dt" sz="half" idx="6"/>
          </p:nvPr>
        </p:nvSpPr>
        <p:spPr/>
        <p:txBody>
          <a:bodyPr lIns="0" tIns="0" rIns="0" bIns="0"/>
          <a:lstStyle>
            <a:lvl1pPr algn="l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/>
              <a:pPr/>
              <a:t>6/25/2024</a:t>
            </a:fld>
            <a:endParaRPr lang="en-US"/>
          </a:p>
        </p:txBody>
      </p:sp>
      <p:sp>
        <p:nvSpPr>
          <p:cNvPr id="4" name="Holder 4"/>
          <p:cNvSpPr>
            <a:spLocks noGrp="1"/>
          </p:cNvSpPr>
          <p:nvPr>
            <p:ph type="sldNum" sz="quarter" idx="7"/>
          </p:nvPr>
        </p:nvSpPr>
        <p:spPr/>
        <p:txBody>
          <a:bodyPr lIns="0" tIns="0" rIns="0" bIns="0"/>
          <a:lstStyle>
            <a:lvl1pPr algn="r">
              <a:defRPr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/>
              <a:pPr/>
              <a:t>‹#›</a:t>
            </a:fld>
            <a:endParaRPr/>
          </a:p>
        </p:txBody>
      </p:sp>
    </p:spTree>
    <p:extLst>
      <p:ext uri="{BB962C8B-B14F-4D97-AF65-F5344CB8AC3E}">
        <p14:creationId xmlns:p14="http://schemas.microsoft.com/office/powerpoint/2010/main" xmlns="" val="2506509223"/>
      </p:ext>
    </p:extLst>
  </p:cSld>
  <p:clrMapOvr>
    <a:masterClrMapping/>
  </p:clrMapOvr>
  <p:transition>
    <p:fade/>
  </p:transition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і об'є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  <a:lvl6pPr>
              <a:defRPr/>
            </a:lvl6pPr>
            <a:lvl7pPr>
              <a:defRPr/>
            </a:lvl7pPr>
            <a:lvl8pPr>
              <a:defRPr/>
            </a:lvl8pPr>
            <a:lvl9pPr>
              <a:buFont typeface="Arial" pitchFamily="34" charset="0"/>
              <a:buChar char="•"/>
              <a:defRPr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озділ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1371600"/>
            <a:ext cx="7772400" cy="2505075"/>
          </a:xfrm>
        </p:spPr>
        <p:txBody>
          <a:bodyPr anchor="b"/>
          <a:lstStyle>
            <a:lvl1pPr algn="ctr" defTabSz="914400" rtl="0" eaLnBrk="1" latinLnBrk="0" hangingPunct="1">
              <a:lnSpc>
                <a:spcPct val="100000"/>
              </a:lnSpc>
              <a:spcBef>
                <a:spcPct val="0"/>
              </a:spcBef>
              <a:buNone/>
              <a:defRPr lang="en-US" sz="4800" kern="1200" dirty="0" smtClean="0">
                <a:solidFill>
                  <a:schemeClr val="tx2"/>
                </a:solidFill>
                <a:effectLst>
                  <a:outerShdw blurRad="63500" dist="38100" dir="5400000" algn="t" rotWithShape="0">
                    <a:prstClr val="black">
                      <a:alpha val="25000"/>
                    </a:prstClr>
                  </a:outerShdw>
                </a:effectLst>
                <a:latin typeface="+mn-lt"/>
                <a:ea typeface="+mj-ea"/>
                <a:cs typeface="+mj-cs"/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4068763"/>
            <a:ext cx="7772400" cy="1131887"/>
          </a:xfrm>
        </p:spPr>
        <p:txBody>
          <a:bodyPr anchor="t"/>
          <a:lstStyle>
            <a:lvl1pPr marL="0" indent="0" algn="ctr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4495800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8" name="Oval 7"/>
          <p:cNvSpPr/>
          <p:nvPr/>
        </p:nvSpPr>
        <p:spPr>
          <a:xfrm>
            <a:off x="4695825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Oval 8"/>
          <p:cNvSpPr/>
          <p:nvPr/>
        </p:nvSpPr>
        <p:spPr>
          <a:xfrm>
            <a:off x="4296728" y="3924300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'єкти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400"/>
            </a:lvl1pPr>
            <a:lvl2pPr>
              <a:defRPr sz="1600"/>
            </a:lvl2pPr>
            <a:lvl3pPr>
              <a:defRPr sz="16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9" name="Content Placeholder 8"/>
          <p:cNvSpPr>
            <a:spLocks noGrp="1"/>
          </p:cNvSpPr>
          <p:nvPr>
            <p:ph sz="quarter" idx="13"/>
          </p:nvPr>
        </p:nvSpPr>
        <p:spPr>
          <a:xfrm>
            <a:off x="365760" y="1600200"/>
            <a:ext cx="4041648" cy="4526280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/>
          </a:p>
        </p:txBody>
      </p:sp>
    </p:spTree>
  </p:cSld>
  <p:clrMapOvr>
    <a:masterClrMapping/>
  </p:clrMapOvr>
  <p:transition>
    <p:fade/>
  </p:transition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Порівняння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uk-UA" smtClean="0"/>
              <a:t>Зразок заголовка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4040188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8200" y="1600200"/>
            <a:ext cx="4041775" cy="609600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11" name="Content Placeholder 10"/>
          <p:cNvSpPr>
            <a:spLocks noGrp="1"/>
          </p:cNvSpPr>
          <p:nvPr>
            <p:ph sz="quarter" idx="13"/>
          </p:nvPr>
        </p:nvSpPr>
        <p:spPr>
          <a:xfrm>
            <a:off x="457200" y="2212848"/>
            <a:ext cx="4041648" cy="3913632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13" name="Content Placeholder 12"/>
          <p:cNvSpPr>
            <a:spLocks noGrp="1"/>
          </p:cNvSpPr>
          <p:nvPr>
            <p:ph sz="quarter" idx="14"/>
          </p:nvPr>
        </p:nvSpPr>
        <p:spPr>
          <a:xfrm>
            <a:off x="4672584" y="2212848"/>
            <a:ext cx="4041648" cy="3913187"/>
          </a:xfrm>
        </p:spPr>
        <p:txBody>
          <a:bodyPr/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</p:spTree>
  </p:cSld>
  <p:clrMapOvr>
    <a:masterClrMapping/>
  </p:clrMapOvr>
  <p:transition>
    <p:fade/>
  </p:transition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Лише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и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Вміст і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07087" y="266700"/>
            <a:ext cx="3008313" cy="209550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>
                <a:effectLst>
                  <a:outerShdw blurRad="50800" dist="25400" dir="5400000" algn="t" rotWithShape="0">
                    <a:prstClr val="black">
                      <a:alpha val="25000"/>
                    </a:prstClr>
                  </a:outerShdw>
                </a:effectLst>
              </a:defRPr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719137" y="273050"/>
            <a:ext cx="4995863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07087" y="2438400"/>
            <a:ext cx="3008313" cy="3687763"/>
          </a:xfrm>
        </p:spPr>
        <p:txBody>
          <a:bodyPr>
            <a:normAutofit/>
          </a:bodyPr>
          <a:lstStyle>
            <a:lvl1pPr marL="0" indent="0" algn="ctr">
              <a:lnSpc>
                <a:spcPct val="125000"/>
              </a:lnSpc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Зображення з підписом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679576" y="228600"/>
            <a:ext cx="5711824" cy="895350"/>
          </a:xfrm>
        </p:spPr>
        <p:txBody>
          <a:bodyPr anchor="b"/>
          <a:lstStyle>
            <a:lvl1pPr algn="ctr">
              <a:lnSpc>
                <a:spcPct val="100000"/>
              </a:lnSpc>
              <a:defRPr sz="2800" b="0"/>
            </a:lvl1pPr>
          </a:lstStyle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508126" y="1143000"/>
            <a:ext cx="6054724" cy="4541044"/>
          </a:xfrm>
          <a:ln w="76200">
            <a:solidFill>
              <a:schemeClr val="bg1"/>
            </a:solidFill>
          </a:ln>
          <a:effectLst>
            <a:outerShdw blurRad="88900" dist="50800" dir="5400000" algn="ctr" rotWithShape="0">
              <a:srgbClr val="000000">
                <a:alpha val="25000"/>
              </a:srgbClr>
            </a:outerShdw>
          </a:effectLst>
        </p:spPr>
        <p:txBody>
          <a:bodyPr anchor="t"/>
          <a:lstStyle>
            <a:lvl1pPr marL="0" indent="0" algn="ctr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uk-UA" smtClean="0"/>
              <a:t>Клацніть піктограму, щоб додати зображення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679576" y="5810250"/>
            <a:ext cx="5711824" cy="533400"/>
          </a:xfrm>
        </p:spPr>
        <p:txBody>
          <a:bodyPr>
            <a:normAutofit/>
          </a:bodyPr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uk-UA" smtClean="0"/>
              <a:t>Зразок тексту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</p:spTree>
  </p:cSld>
  <p:clrMapOvr>
    <a:masterClrMapping/>
  </p:clrMapOvr>
  <p:transition>
    <p:fade/>
  </p:transition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0"/>
            <a:ext cx="8229600" cy="1600200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/>
          <a:p>
            <a:r>
              <a:rPr lang="uk-UA" smtClean="0"/>
              <a:t>Зразок заголовка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uk-UA" smtClean="0"/>
              <a:t>Зразок тексту</a:t>
            </a:r>
          </a:p>
          <a:p>
            <a:pPr lvl="1"/>
            <a:r>
              <a:rPr lang="uk-UA" smtClean="0"/>
              <a:t>Другий рівень</a:t>
            </a:r>
          </a:p>
          <a:p>
            <a:pPr lvl="2"/>
            <a:r>
              <a:rPr lang="uk-UA" smtClean="0"/>
              <a:t>Третій рівень</a:t>
            </a:r>
          </a:p>
          <a:p>
            <a:pPr lvl="3"/>
            <a:r>
              <a:rPr lang="uk-UA" smtClean="0"/>
              <a:t>Четвертий рівень</a:t>
            </a:r>
          </a:p>
          <a:p>
            <a:pPr lvl="4"/>
            <a:r>
              <a:rPr lang="uk-UA" smtClean="0"/>
              <a:t>П'ятий рівень</a:t>
            </a:r>
            <a:endParaRPr lang="en-US" dirty="0" smtClean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363347" y="6356350"/>
            <a:ext cx="2085975" cy="365125"/>
          </a:xfrm>
          <a:prstGeom prst="rect">
            <a:avLst/>
          </a:prstGeom>
        </p:spPr>
        <p:txBody>
          <a:bodyPr vert="horz" lIns="91440" tIns="45720" rIns="45720" bIns="45720" rtlCol="0" anchor="ctr"/>
          <a:lstStyle>
            <a:lvl1pPr algn="r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495F15AC-A0E8-4596-AA4F-E15E1874FE4E}" type="datetimeFigureOut">
              <a:rPr lang="uk-UA" smtClean="0"/>
              <a:pPr/>
              <a:t>25.06.2024</a:t>
            </a:fld>
            <a:endParaRPr lang="uk-UA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659165" y="6356350"/>
            <a:ext cx="2847975" cy="365125"/>
          </a:xfrm>
          <a:prstGeom prst="rect">
            <a:avLst/>
          </a:prstGeom>
        </p:spPr>
        <p:txBody>
          <a:bodyPr vert="horz" lIns="45720" tIns="45720" rIns="9144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endParaRPr lang="uk-UA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543278" y="6356350"/>
            <a:ext cx="561975" cy="365125"/>
          </a:xfrm>
          <a:prstGeom prst="rect">
            <a:avLst/>
          </a:prstGeom>
        </p:spPr>
        <p:txBody>
          <a:bodyPr vert="horz" lIns="27432" tIns="45720" rIns="45720" bIns="45720" rtlCol="0" anchor="ctr"/>
          <a:lstStyle>
            <a:lvl1pPr algn="l">
              <a:defRPr sz="1200">
                <a:solidFill>
                  <a:schemeClr val="tx1">
                    <a:lumMod val="65000"/>
                    <a:lumOff val="35000"/>
                  </a:schemeClr>
                </a:solidFill>
                <a:latin typeface="Century Gothic" pitchFamily="34" charset="0"/>
              </a:defRPr>
            </a:lvl1pPr>
          </a:lstStyle>
          <a:p>
            <a:fld id="{32E03AFC-8B98-4488-9BC2-AA9C8AF7429B}" type="slidenum">
              <a:rPr lang="uk-UA" smtClean="0"/>
              <a:pPr/>
              <a:t>‹#›</a:t>
            </a:fld>
            <a:endParaRPr lang="uk-UA"/>
          </a:p>
        </p:txBody>
      </p:sp>
      <p:sp>
        <p:nvSpPr>
          <p:cNvPr id="7" name="Oval 6"/>
          <p:cNvSpPr/>
          <p:nvPr/>
        </p:nvSpPr>
        <p:spPr>
          <a:xfrm>
            <a:off x="8457760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Oval 7"/>
          <p:cNvSpPr/>
          <p:nvPr/>
        </p:nvSpPr>
        <p:spPr>
          <a:xfrm>
            <a:off x="569119" y="6499384"/>
            <a:ext cx="84772" cy="84772"/>
          </a:xfrm>
          <a:prstGeom prst="ellipse">
            <a:avLst/>
          </a:prstGeom>
          <a:solidFill>
            <a:schemeClr val="tx1">
              <a:lumMod val="50000"/>
              <a:lumOff val="50000"/>
            </a:schemeClr>
          </a:solidFill>
          <a:ln w="12700"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165" r:id="rId1"/>
    <p:sldLayoutId id="2147484166" r:id="rId2"/>
    <p:sldLayoutId id="2147484167" r:id="rId3"/>
    <p:sldLayoutId id="2147484168" r:id="rId4"/>
    <p:sldLayoutId id="2147484169" r:id="rId5"/>
    <p:sldLayoutId id="2147484170" r:id="rId6"/>
    <p:sldLayoutId id="2147484171" r:id="rId7"/>
    <p:sldLayoutId id="2147484172" r:id="rId8"/>
    <p:sldLayoutId id="2147484173" r:id="rId9"/>
    <p:sldLayoutId id="2147484174" r:id="rId10"/>
    <p:sldLayoutId id="2147484175" r:id="rId11"/>
    <p:sldLayoutId id="2147484176" r:id="rId12"/>
  </p:sldLayoutIdLst>
  <p:transition>
    <p:fade/>
  </p:transition>
  <p:txStyles>
    <p:titleStyle>
      <a:lvl1pPr algn="ctr" defTabSz="914400" rtl="0" eaLnBrk="1" latinLnBrk="0" hangingPunct="1">
        <a:lnSpc>
          <a:spcPts val="5800"/>
        </a:lnSpc>
        <a:spcBef>
          <a:spcPct val="0"/>
        </a:spcBef>
        <a:buNone/>
        <a:defRPr sz="5400" kern="1200">
          <a:solidFill>
            <a:schemeClr val="tx2"/>
          </a:solidFill>
          <a:effectLst>
            <a:outerShdw blurRad="63500" dist="38100" dir="5400000" algn="t" rotWithShape="0">
              <a:prstClr val="black">
                <a:alpha val="25000"/>
              </a:prstClr>
            </a:outerShdw>
          </a:effectLst>
          <a:latin typeface="+mn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Courier New" pitchFamily="49" charset="0"/>
        <a:buChar char="o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>
              <a:lumMod val="50000"/>
              <a:lumOff val="50000"/>
            </a:schemeClr>
          </a:solidFill>
          <a:latin typeface="+mj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chart" Target="../charts/chart1.xml"/><Relationship Id="rId1" Type="http://schemas.openxmlformats.org/officeDocument/2006/relationships/slideLayout" Target="../slideLayouts/slideLayout6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3.xml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chart" Target="../charts/chart4.xml"/><Relationship Id="rId1" Type="http://schemas.openxmlformats.org/officeDocument/2006/relationships/slideLayout" Target="../slideLayouts/slideLayout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package" Target="../embeddings/_________Microsoft_Office_Word3.docx"/><Relationship Id="rId2" Type="http://schemas.openxmlformats.org/officeDocument/2006/relationships/slideLayout" Target="../slideLayouts/slideLayout2.xml"/><Relationship Id="rId1" Type="http://schemas.openxmlformats.org/officeDocument/2006/relationships/vmlDrawing" Target="../drawings/vmlDrawing1.vml"/><Relationship Id="rId4" Type="http://schemas.openxmlformats.org/officeDocument/2006/relationships/chart" Target="../charts/chart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27.jpeg"/><Relationship Id="rId4" Type="http://schemas.openxmlformats.org/officeDocument/2006/relationships/image" Target="../media/image5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31.jpeg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41.jpe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chart" Target="../charts/chart6.xml"/><Relationship Id="rId1" Type="http://schemas.openxmlformats.org/officeDocument/2006/relationships/slideLayout" Target="../slideLayouts/slideLayout6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8.xml"/><Relationship Id="rId2" Type="http://schemas.openxmlformats.org/officeDocument/2006/relationships/chart" Target="../charts/chart7.xml"/><Relationship Id="rId1" Type="http://schemas.openxmlformats.org/officeDocument/2006/relationships/slideLayout" Target="../slideLayouts/slideLayout6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48.jpeg"/><Relationship Id="rId5" Type="http://schemas.openxmlformats.org/officeDocument/2006/relationships/image" Target="../media/image47.jpeg"/><Relationship Id="rId4" Type="http://schemas.openxmlformats.org/officeDocument/2006/relationships/image" Target="../media/image4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eg"/><Relationship Id="rId2" Type="http://schemas.openxmlformats.org/officeDocument/2006/relationships/image" Target="../media/image49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chart" Target="../charts/chart9.xml"/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1.xml"/><Relationship Id="rId2" Type="http://schemas.openxmlformats.org/officeDocument/2006/relationships/chart" Target="../charts/chart10.xml"/><Relationship Id="rId1" Type="http://schemas.openxmlformats.org/officeDocument/2006/relationships/slideLayout" Target="../slideLayouts/slideLayout4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6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5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eg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0.jpeg"/><Relationship Id="rId4" Type="http://schemas.openxmlformats.org/officeDocument/2006/relationships/image" Target="../media/image59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eg"/><Relationship Id="rId2" Type="http://schemas.openxmlformats.org/officeDocument/2006/relationships/image" Target="../media/image6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65.jpeg"/><Relationship Id="rId5" Type="http://schemas.openxmlformats.org/officeDocument/2006/relationships/image" Target="../media/image64.jpeg"/><Relationship Id="rId4" Type="http://schemas.openxmlformats.org/officeDocument/2006/relationships/image" Target="../media/image63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png"/></Relationships>
</file>

<file path=ppt/slides/_rels/slide34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3" Type="http://schemas.openxmlformats.org/officeDocument/2006/relationships/image" Target="../media/image75.png"/><Relationship Id="rId7" Type="http://schemas.openxmlformats.org/officeDocument/2006/relationships/image" Target="../media/image79.png"/><Relationship Id="rId12" Type="http://schemas.openxmlformats.org/officeDocument/2006/relationships/image" Target="../media/image84.png"/><Relationship Id="rId2" Type="http://schemas.openxmlformats.org/officeDocument/2006/relationships/image" Target="../media/image7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8.png"/><Relationship Id="rId11" Type="http://schemas.openxmlformats.org/officeDocument/2006/relationships/image" Target="../media/image83.png"/><Relationship Id="rId5" Type="http://schemas.openxmlformats.org/officeDocument/2006/relationships/image" Target="../media/image77.png"/><Relationship Id="rId10" Type="http://schemas.openxmlformats.org/officeDocument/2006/relationships/image" Target="../media/image82.png"/><Relationship Id="rId4" Type="http://schemas.openxmlformats.org/officeDocument/2006/relationships/image" Target="../media/image76.png"/><Relationship Id="rId9" Type="http://schemas.openxmlformats.org/officeDocument/2006/relationships/image" Target="../media/image81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88.jpeg"/><Relationship Id="rId4" Type="http://schemas.openxmlformats.org/officeDocument/2006/relationships/image" Target="../media/image87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0.jpeg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3.jpeg"/><Relationship Id="rId5" Type="http://schemas.openxmlformats.org/officeDocument/2006/relationships/image" Target="../media/image92.jpeg"/><Relationship Id="rId4" Type="http://schemas.openxmlformats.org/officeDocument/2006/relationships/image" Target="../media/image9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6.jpeg"/><Relationship Id="rId2" Type="http://schemas.openxmlformats.org/officeDocument/2006/relationships/image" Target="../media/image9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99.jpeg"/><Relationship Id="rId7" Type="http://schemas.openxmlformats.org/officeDocument/2006/relationships/image" Target="../media/image103.png"/><Relationship Id="rId2" Type="http://schemas.openxmlformats.org/officeDocument/2006/relationships/image" Target="../media/image98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06.jpeg"/><Relationship Id="rId4" Type="http://schemas.openxmlformats.org/officeDocument/2006/relationships/image" Target="../media/image105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8.jpeg"/><Relationship Id="rId7" Type="http://schemas.openxmlformats.org/officeDocument/2006/relationships/image" Target="../media/image112.jpeg"/><Relationship Id="rId2" Type="http://schemas.openxmlformats.org/officeDocument/2006/relationships/image" Target="../media/image107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1.jpeg"/><Relationship Id="rId5" Type="http://schemas.openxmlformats.org/officeDocument/2006/relationships/image" Target="../media/image110.jpeg"/><Relationship Id="rId4" Type="http://schemas.openxmlformats.org/officeDocument/2006/relationships/image" Target="../media/image109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4.jpeg"/><Relationship Id="rId2" Type="http://schemas.openxmlformats.org/officeDocument/2006/relationships/image" Target="../media/image1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15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7.jpeg"/><Relationship Id="rId7" Type="http://schemas.openxmlformats.org/officeDocument/2006/relationships/image" Target="../media/image121.jpeg"/><Relationship Id="rId2" Type="http://schemas.openxmlformats.org/officeDocument/2006/relationships/image" Target="../media/image116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0.jpeg"/><Relationship Id="rId5" Type="http://schemas.openxmlformats.org/officeDocument/2006/relationships/image" Target="../media/image119.jpeg"/><Relationship Id="rId4" Type="http://schemas.openxmlformats.org/officeDocument/2006/relationships/image" Target="../media/image118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3.jpeg"/><Relationship Id="rId2" Type="http://schemas.openxmlformats.org/officeDocument/2006/relationships/image" Target="../media/image122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6.jpeg"/><Relationship Id="rId5" Type="http://schemas.openxmlformats.org/officeDocument/2006/relationships/image" Target="../media/image125.jpeg"/><Relationship Id="rId4" Type="http://schemas.openxmlformats.org/officeDocument/2006/relationships/image" Target="../media/image124.jpeg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8.jpeg"/><Relationship Id="rId2" Type="http://schemas.openxmlformats.org/officeDocument/2006/relationships/image" Target="../media/image12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0.jpeg"/><Relationship Id="rId4" Type="http://schemas.openxmlformats.org/officeDocument/2006/relationships/image" Target="../media/image129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jpeg"/><Relationship Id="rId2" Type="http://schemas.openxmlformats.org/officeDocument/2006/relationships/image" Target="../media/image13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5" Type="http://schemas.openxmlformats.org/officeDocument/2006/relationships/image" Target="../media/image134.jpeg"/><Relationship Id="rId4" Type="http://schemas.openxmlformats.org/officeDocument/2006/relationships/image" Target="../media/image133.jpe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7.jpeg"/><Relationship Id="rId2" Type="http://schemas.openxmlformats.org/officeDocument/2006/relationships/image" Target="../media/image13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39.jpeg"/><Relationship Id="rId4" Type="http://schemas.openxmlformats.org/officeDocument/2006/relationships/image" Target="../media/image138.jpe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0.jpe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7.png"/><Relationship Id="rId13" Type="http://schemas.openxmlformats.org/officeDocument/2006/relationships/image" Target="../media/image152.png"/><Relationship Id="rId3" Type="http://schemas.openxmlformats.org/officeDocument/2006/relationships/image" Target="../media/image142.png"/><Relationship Id="rId7" Type="http://schemas.openxmlformats.org/officeDocument/2006/relationships/image" Target="../media/image146.png"/><Relationship Id="rId12" Type="http://schemas.openxmlformats.org/officeDocument/2006/relationships/image" Target="../media/image151.png"/><Relationship Id="rId2" Type="http://schemas.openxmlformats.org/officeDocument/2006/relationships/image" Target="../media/image141.png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145.png"/><Relationship Id="rId11" Type="http://schemas.openxmlformats.org/officeDocument/2006/relationships/image" Target="../media/image150.png"/><Relationship Id="rId5" Type="http://schemas.openxmlformats.org/officeDocument/2006/relationships/image" Target="../media/image144.png"/><Relationship Id="rId10" Type="http://schemas.openxmlformats.org/officeDocument/2006/relationships/image" Target="../media/image149.png"/><Relationship Id="rId4" Type="http://schemas.openxmlformats.org/officeDocument/2006/relationships/image" Target="../media/image143.png"/><Relationship Id="rId9" Type="http://schemas.openxmlformats.org/officeDocument/2006/relationships/image" Target="../media/image148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20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object 3"/>
          <p:cNvSpPr/>
          <p:nvPr/>
        </p:nvSpPr>
        <p:spPr>
          <a:xfrm>
            <a:off x="2019300" y="3471671"/>
            <a:ext cx="5113020" cy="0"/>
          </a:xfrm>
          <a:custGeom>
            <a:avLst/>
            <a:gdLst/>
            <a:ahLst/>
            <a:cxnLst/>
            <a:rect l="l" t="t" r="r" b="b"/>
            <a:pathLst>
              <a:path w="5113020">
                <a:moveTo>
                  <a:pt x="0" y="0"/>
                </a:moveTo>
                <a:lnTo>
                  <a:pt x="5113020" y="0"/>
                </a:lnTo>
              </a:path>
            </a:pathLst>
          </a:custGeom>
          <a:ln w="15875">
            <a:solidFill>
              <a:srgbClr val="E8D191"/>
            </a:solidFill>
          </a:ln>
        </p:spPr>
        <p:txBody>
          <a:bodyPr wrap="square" lIns="0" tIns="0" rIns="0" bIns="0" rtlCol="0"/>
          <a:lstStyle/>
          <a:p>
            <a:endParaRPr/>
          </a:p>
        </p:txBody>
      </p:sp>
      <p:sp>
        <p:nvSpPr>
          <p:cNvPr id="4" name="object 4"/>
          <p:cNvSpPr txBox="1"/>
          <p:nvPr/>
        </p:nvSpPr>
        <p:spPr>
          <a:xfrm>
            <a:off x="1551474" y="951184"/>
            <a:ext cx="6048672" cy="2514150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Звіт </a:t>
            </a:r>
            <a:r>
              <a:rPr sz="32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директора</a:t>
            </a:r>
            <a:r>
              <a:rPr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Вовчинецької гімназії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 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Івано-Франківської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міської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sz="32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ради</a:t>
            </a:r>
            <a:endParaRPr lang="uk-UA" sz="3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  <a:p>
            <a:pPr marL="12065" marR="5080" algn="ctr">
              <a:lnSpc>
                <a:spcPct val="100000"/>
              </a:lnSpc>
              <a:spcBef>
                <a:spcPts val="105"/>
              </a:spcBef>
            </a:pP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Павлюка П</a:t>
            </a:r>
            <a:r>
              <a:rPr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.</a:t>
            </a: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/>
                <a:cs typeface="Times New Roman"/>
              </a:rPr>
              <a:t> В.</a:t>
            </a:r>
            <a:endParaRPr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/>
              <a:cs typeface="Times New Roman"/>
            </a:endParaRPr>
          </a:p>
        </p:txBody>
      </p:sp>
      <p:sp>
        <p:nvSpPr>
          <p:cNvPr id="5" name="object 5"/>
          <p:cNvSpPr txBox="1"/>
          <p:nvPr/>
        </p:nvSpPr>
        <p:spPr>
          <a:xfrm>
            <a:off x="3159170" y="3636445"/>
            <a:ext cx="3116225" cy="321242"/>
          </a:xfrm>
          <a:prstGeom prst="rect">
            <a:avLst/>
          </a:prstGeom>
        </p:spPr>
        <p:txBody>
          <a:bodyPr vert="horz" wrap="square" lIns="0" tIns="13335" rIns="0" bIns="0" rtlCol="0">
            <a:spAutoFit/>
          </a:bodyPr>
          <a:lstStyle/>
          <a:p>
            <a:pPr marL="12700">
              <a:lnSpc>
                <a:spcPct val="100000"/>
              </a:lnSpc>
              <a:spcBef>
                <a:spcPts val="105"/>
              </a:spcBef>
            </a:pP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за 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202</a:t>
            </a:r>
            <a:r>
              <a:rPr lang="uk-UA"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3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-202</a:t>
            </a:r>
            <a:r>
              <a:rPr lang="uk-UA"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4 </a:t>
            </a:r>
            <a:r>
              <a:rPr sz="2000" dirty="0" err="1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навчальний</a:t>
            </a:r>
            <a:r>
              <a:rPr sz="2000" dirty="0" smtClean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 </a:t>
            </a:r>
            <a:r>
              <a:rPr sz="2000" dirty="0">
                <a:ln w="10160">
                  <a:solidFill>
                    <a:schemeClr val="accent1"/>
                  </a:solidFill>
                  <a:prstDash val="solid"/>
                </a:ln>
                <a:solidFill>
                  <a:srgbClr val="FFFFFF"/>
                </a:solidFill>
                <a:effectLst>
                  <a:outerShdw blurRad="38100" dist="32000" dir="5400000" algn="tl">
                    <a:srgbClr val="000000">
                      <a:alpha val="30000"/>
                    </a:srgbClr>
                  </a:outerShdw>
                </a:effectLst>
                <a:latin typeface="Times New Roman"/>
                <a:cs typeface="Times New Roman"/>
              </a:rPr>
              <a:t>рік</a:t>
            </a:r>
          </a:p>
        </p:txBody>
      </p:sp>
    </p:spTree>
    <p:extLst>
      <p:ext uri="{BB962C8B-B14F-4D97-AF65-F5344CB8AC3E}">
        <p14:creationId xmlns:p14="http://schemas.microsoft.com/office/powerpoint/2010/main" xmlns="" val="115981945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126862"/>
            <a:ext cx="8229600" cy="3878202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		         </a:t>
            </a:r>
            <a:r>
              <a:rPr lang="uk-UA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Кількісний склад учнів</a:t>
            </a:r>
            <a:r>
              <a:rPr lang="en-US" sz="20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Bahnschrift SemiBold" panose="020B0502040204020203" pitchFamily="34" charset="0"/>
                <a:cs typeface="Times New Roman" panose="02020603050405020304" pitchFamily="18" charset="0"/>
              </a:rPr>
              <a:t>:</a:t>
            </a:r>
            <a:r>
              <a:rPr lang="uk-UA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/>
            </a:r>
            <a:br>
              <a:rPr lang="uk-UA" sz="2000" b="1" u="sng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Всього класів – 15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В них навчаються – 301 учнів 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 ступеня – 167 учнів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ІІ ступеня – 135 учнів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Інклюзивних класів – 7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Груп продовженого дня – 2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uk-UA" sz="1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                                      		</a:t>
            </a:r>
            <a:r>
              <a:rPr lang="uk-UA" sz="16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Наші перспективи: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2025 рік – 350 учнів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Bahnschrift SemiBold" panose="020B0502040204020203" pitchFamily="34" charset="0"/>
                <a:cs typeface="Times New Roman" panose="02020603050405020304" pitchFamily="18" charset="0"/>
              </a:rPr>
              <a:t>2030 рік – 480 учнів 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Bahnschrift SemiBold" panose="020B0502040204020203" pitchFamily="34" charset="0"/>
              <a:cs typeface="Times New Roman" panose="02020603050405020304" pitchFamily="18" charset="0"/>
            </a:endParaRPr>
          </a:p>
        </p:txBody>
      </p:sp>
      <p:graphicFrame>
        <p:nvGraphicFramePr>
          <p:cNvPr id="5" name="Диаграмма 5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2414564293"/>
              </p:ext>
            </p:extLst>
          </p:nvPr>
        </p:nvGraphicFramePr>
        <p:xfrm>
          <a:off x="1907704" y="3933056"/>
          <a:ext cx="6048672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4" name="Діаграма 3"/>
          <p:cNvGraphicFramePr/>
          <p:nvPr>
            <p:extLst>
              <p:ext uri="{D42A27DB-BD31-4B8C-83A1-F6EECF244321}">
                <p14:modId xmlns:p14="http://schemas.microsoft.com/office/powerpoint/2010/main" xmlns="" val="93929690"/>
              </p:ext>
            </p:extLst>
          </p:nvPr>
        </p:nvGraphicFramePr>
        <p:xfrm>
          <a:off x="4572000" y="620688"/>
          <a:ext cx="3840088" cy="273630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33523248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404664"/>
            <a:ext cx="7488832" cy="888752"/>
          </a:xfrm>
        </p:spPr>
        <p:txBody>
          <a:bodyPr>
            <a:noAutofit/>
          </a:bodyPr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Динаміка кількості учнів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8" name="Диаграмма 3"/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393946623"/>
              </p:ext>
            </p:extLst>
          </p:nvPr>
        </p:nvGraphicFramePr>
        <p:xfrm>
          <a:off x="395536" y="1556792"/>
          <a:ext cx="8229600" cy="4886003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39321621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25283" y="0"/>
            <a:ext cx="6596405" cy="5103176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		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	Кадрове забезпечення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Розстановка кадрів здійснюється відповідно до фахової освіти працівника. При доборі кадрів враховується фахова підготовка, особисті якості, уміння працювати в команді та інші характеристики. 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На даний час у гімназії працює 47 працівники, з них 29 – педагогів  18 – робітники та спеціалісти.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За умовами укладених трудових   </a:t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</a:br>
            <a:r>
              <a:rPr lang="uk-UA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  угод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  <a:cs typeface="Times New Roman" panose="02020603050405020304" pitchFamily="18" charset="0"/>
              </a:rPr>
              <a:t>:</a:t>
            </a: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безстрокового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трудового </a:t>
            </a:r>
            <a:b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договору – 42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строкового трудового договору – 4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внутрішнього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сумісництва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– 2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умовах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зовнішнього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сумісництва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-1 </a:t>
            </a: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/>
            </a:r>
            <a:b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endParaRPr lang="uk-UA" sz="1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3" name="Рисунок 2" descr="зображення_viber_2021-04-01_06-08-33.jpg"/>
          <p:cNvPicPr>
            <a:picLocks noChangeAspect="1"/>
          </p:cNvPicPr>
          <p:nvPr/>
        </p:nvPicPr>
        <p:blipFill rotWithShape="1">
          <a:blip r:embed="rId3" cstate="print"/>
          <a:srcRect l="11026" r="4585"/>
          <a:stretch/>
        </p:blipFill>
        <p:spPr>
          <a:xfrm>
            <a:off x="4716016" y="4534992"/>
            <a:ext cx="3995936" cy="22252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1-12-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7544" y="4779237"/>
            <a:ext cx="3168352" cy="20787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09-13.jpg"/>
          <p:cNvPicPr>
            <a:picLocks noChangeAspect="1"/>
          </p:cNvPicPr>
          <p:nvPr/>
        </p:nvPicPr>
        <p:blipFill rotWithShape="1">
          <a:blip r:embed="rId5" cstate="print"/>
          <a:srcRect b="7484"/>
          <a:stretch/>
        </p:blipFill>
        <p:spPr>
          <a:xfrm>
            <a:off x="6442634" y="1556792"/>
            <a:ext cx="2590006" cy="29029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36656132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116632"/>
            <a:ext cx="8229600" cy="702594"/>
          </a:xfrm>
        </p:spPr>
        <p:txBody>
          <a:bodyPr/>
          <a:lstStyle/>
          <a:p>
            <a:r>
              <a:rPr lang="uk-UA" sz="4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Соціальний паспорт гімназії</a:t>
            </a:r>
            <a:endParaRPr lang="uk-UA" sz="40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5" name="Місце для вмісту 4"/>
          <p:cNvGraphicFramePr>
            <a:graphicFrameLocks noGrp="1"/>
          </p:cNvGraphicFramePr>
          <p:nvPr>
            <p:ph sz="half" idx="4294967295"/>
            <p:extLst>
              <p:ext uri="{D42A27DB-BD31-4B8C-83A1-F6EECF244321}">
                <p14:modId xmlns:p14="http://schemas.microsoft.com/office/powerpoint/2010/main" xmlns="" val="897614603"/>
              </p:ext>
            </p:extLst>
          </p:nvPr>
        </p:nvGraphicFramePr>
        <p:xfrm>
          <a:off x="395536" y="836712"/>
          <a:ext cx="5006930" cy="5588579"/>
        </p:xfrm>
        <a:graphic>
          <a:graphicData uri="http://schemas.openxmlformats.org/drawingml/2006/table">
            <a:tbl>
              <a:tblPr firstRow="1" bandRow="1">
                <a:tableStyleId>{5940675A-B579-460E-94D1-54222C63F5DA}</a:tableStyleId>
              </a:tblPr>
              <a:tblGrid>
                <a:gridCol w="4119395"/>
                <a:gridCol w="887535"/>
              </a:tblGrid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батьки яких є учасниками АТО 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16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багатодітних сімей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54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малозабезпечених сімей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3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батьки яких постраждали від аварії  ЧАЕС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інвалідністю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686386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які навчаються за інклюзивною формою навчання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12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853909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діти, які навчаються за індивідуальною формою навчання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2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діти-напівсироти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6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  <a:tr h="526310">
                <a:tc>
                  <a:txBody>
                    <a:bodyPr/>
                    <a:lstStyle/>
                    <a:p>
                      <a:pPr algn="just"/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діти з </a:t>
                      </a:r>
                      <a:r>
                        <a:rPr lang="en-US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“</a:t>
                      </a:r>
                      <a:r>
                        <a:rPr lang="uk-UA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кризових сімей</a:t>
                      </a:r>
                      <a:r>
                        <a:rPr lang="en-US" sz="2000" b="0" kern="1200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”</a:t>
                      </a:r>
                      <a:endParaRPr lang="uk-UA" sz="2000" b="0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uk-UA" sz="1600" b="1" cap="none" spc="0" dirty="0" smtClean="0">
                          <a:ln w="12700">
                            <a:solidFill>
                              <a:schemeClr val="tx2">
                                <a:satMod val="155000"/>
                              </a:schemeClr>
                            </a:solidFill>
                            <a:prstDash val="solid"/>
                          </a:ln>
                          <a:solidFill>
                            <a:srgbClr val="000000"/>
                          </a:solidFill>
                          <a:effectLst>
                            <a:outerShdw blurRad="41275" dist="20320" dir="1800000" algn="tl" rotWithShape="0">
                              <a:srgbClr val="000000">
                                <a:alpha val="40000"/>
                              </a:srgbClr>
                            </a:outerShdw>
                          </a:effectLst>
                        </a:rPr>
                        <a:t>9</a:t>
                      </a:r>
                      <a:endParaRPr lang="uk-UA" sz="1600" b="1" cap="none" spc="0" dirty="0">
                        <a:ln w="12700">
                          <a:solidFill>
                            <a:schemeClr val="tx2">
                              <a:satMod val="155000"/>
                            </a:schemeClr>
                          </a:solidFill>
                          <a:prstDash val="solid"/>
                        </a:ln>
                        <a:solidFill>
                          <a:srgbClr val="000000"/>
                        </a:solidFill>
                        <a:effectLst>
                          <a:outerShdw blurRad="41275" dist="20320" dir="1800000" algn="tl" rotWithShape="0">
                            <a:srgbClr val="000000">
                              <a:alpha val="40000"/>
                            </a:srgbClr>
                          </a:outerShdw>
                        </a:effectLst>
                      </a:endParaRPr>
                    </a:p>
                  </a:txBody>
                  <a:tcPr anchor="ctr"/>
                </a:tc>
              </a:tr>
            </a:tbl>
          </a:graphicData>
        </a:graphic>
      </p:graphicFrame>
      <p:graphicFrame>
        <p:nvGraphicFramePr>
          <p:cNvPr id="13" name="Діаграма 12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xmlns="" val="1846304308"/>
              </p:ext>
            </p:extLst>
          </p:nvPr>
        </p:nvGraphicFramePr>
        <p:xfrm>
          <a:off x="5364089" y="1052736"/>
          <a:ext cx="3757874" cy="56166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191194204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67544" y="19650"/>
            <a:ext cx="8229600" cy="720080"/>
          </a:xfrm>
        </p:spPr>
        <p:txBody>
          <a:bodyPr/>
          <a:lstStyle/>
          <a:p>
            <a:r>
              <a:rPr lang="uk-UA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Педагогічний склад гімназії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graphicFrame>
        <p:nvGraphicFramePr>
          <p:cNvPr id="10" name="Місце для вмісту 9"/>
          <p:cNvGraphicFramePr>
            <a:graphicFrameLocks noGrp="1" noChangeAspect="1"/>
          </p:cNvGraphicFramePr>
          <p:nvPr>
            <p:ph idx="1"/>
            <p:extLst>
              <p:ext uri="{D42A27DB-BD31-4B8C-83A1-F6EECF244321}">
                <p14:modId xmlns:p14="http://schemas.microsoft.com/office/powerpoint/2010/main" xmlns="" val="3907292572"/>
              </p:ext>
            </p:extLst>
          </p:nvPr>
        </p:nvGraphicFramePr>
        <p:xfrm>
          <a:off x="179512" y="764704"/>
          <a:ext cx="11310589" cy="3900487"/>
        </p:xfrm>
        <a:graphic>
          <a:graphicData uri="http://schemas.openxmlformats.org/presentationml/2006/ole">
            <p:oleObj spid="_x0000_s2110" name="Документ" r:id="rId3" imgW="9886533" imgH="4285397" progId="Word.Document.12">
              <p:embed/>
            </p:oleObj>
          </a:graphicData>
        </a:graphic>
      </p:graphicFrame>
      <p:graphicFrame>
        <p:nvGraphicFramePr>
          <p:cNvPr id="3" name="Діаграма 2"/>
          <p:cNvGraphicFramePr/>
          <p:nvPr>
            <p:extLst>
              <p:ext uri="{D42A27DB-BD31-4B8C-83A1-F6EECF244321}">
                <p14:modId xmlns:p14="http://schemas.microsoft.com/office/powerpoint/2010/main" xmlns="" val="2881803976"/>
              </p:ext>
            </p:extLst>
          </p:nvPr>
        </p:nvGraphicFramePr>
        <p:xfrm>
          <a:off x="2411760" y="4365104"/>
          <a:ext cx="4320480" cy="278092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</p:spTree>
    <p:extLst>
      <p:ext uri="{BB962C8B-B14F-4D97-AF65-F5344CB8AC3E}">
        <p14:creationId xmlns:p14="http://schemas.microsoft.com/office/powerpoint/2010/main" xmlns="" val="274804434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-12443" y="0"/>
            <a:ext cx="5880587" cy="685800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Забезпечення комфортних і безпечних  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умов навчання і праці</a:t>
            </a:r>
            <a:r>
              <a:rPr lang="uk-UA" sz="24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Навчальні приміщення гімназії складаються з 2 корпусів загальною площею 1283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кв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м.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зовні всі будівлі утеплені пінопластом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усі будівлі перекриті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металочерепицею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всюди встановлено металопластикові вікна</a:t>
            </a:r>
            <a:r>
              <a:rPr lang="en-US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приміщеннях встановлено автономне опалення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приміщення гімназії підключені до міських каналізаційних стоків та водопостачання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приміщення гімназії обладнано внутрішнім туалетом</a:t>
            </a:r>
            <a:r>
              <a:rPr lang="ru-RU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класних кімнатах встановлено 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світлодіодні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uk-UA" sz="235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Лед-панелі</a:t>
            </a:r>
            <a:r>
              <a:rPr lang="uk-UA" sz="235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» та підвісні стелі.</a:t>
            </a:r>
            <a:endParaRPr lang="uk-UA" sz="235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ображення_viber_2021-04-01_06-21-5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504384" y="-171000"/>
            <a:ext cx="1831380" cy="362771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6-26-0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643733" y="-143290"/>
            <a:ext cx="2021052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6-29-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508104" y="3252305"/>
            <a:ext cx="2134081" cy="36835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6-21-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467789" y="3291106"/>
            <a:ext cx="1833236" cy="36656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273394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7107" y="0"/>
            <a:ext cx="5616624" cy="6741368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 </a:t>
            </a: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</a:t>
            </a:r>
            <a:b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7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умов навчання і праці</a:t>
            </a:r>
            <a:r>
              <a:rPr lang="uk-UA" sz="22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2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двох корпусах гімназії є 15 навчальних приміщень, бібліотека, спортивна кімната, учительська та кабінет бухгалтерів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усі навчальні кабінети обладнані навчально-методичними матеріалами</a:t>
            </a:r>
            <a:r>
              <a:rPr lang="en-US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санітарно-гігієнічних вимог;</a:t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проведено капітальні ремонти всіх навчальних приміщень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завдяки реконструкції рекреацій створено приміщення  для бібліотеки та бухгалтерів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У всіх навчальних кабінетах гімназії встановлено мультимедійні дошки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та забезпечено навчально-дидактичним та наочно-роздавальним матеріалом  відповідно до вимог.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_viber_2021-04-01_06-21-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436096" y="3347661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6-22-0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480122" y="-7111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22-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7263680" y="336808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06-22-5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7223124" y="-71119"/>
            <a:ext cx="2025000" cy="36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12238816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7038" y="61212"/>
            <a:ext cx="8579296" cy="327372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умов навчання і праці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На території гімназії обладнано баскетбольну, волейбольну площадки та бігові доріжки з штучним гумовим покриттям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Встановлено різноманітні ігрові споруди на спортивному майданчику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Встановлено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закрите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футбольне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поле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покриттям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«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штучна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трава».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Уся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територія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гімназії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площею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11 434 кв.м.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обгороджена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парканом</a:t>
            </a:r>
            <a:r>
              <a:rPr lang="ru-RU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зображення_viber_2021-04-01_06-26-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558834" y="3293373"/>
            <a:ext cx="2094722" cy="36095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_viber_2021-04-01_06-29-25.jpg"/>
          <p:cNvPicPr>
            <a:picLocks noChangeAspect="1"/>
          </p:cNvPicPr>
          <p:nvPr/>
        </p:nvPicPr>
        <p:blipFill rotWithShape="1">
          <a:blip r:embed="rId3" cstate="print"/>
          <a:srcRect t="5652" b="3080"/>
          <a:stretch/>
        </p:blipFill>
        <p:spPr>
          <a:xfrm>
            <a:off x="87708" y="3446546"/>
            <a:ext cx="2130219" cy="34563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 descr="зображення_viber_2021-04-01_06-29-23.jpg"/>
          <p:cNvPicPr>
            <a:picLocks noChangeAspect="1"/>
          </p:cNvPicPr>
          <p:nvPr/>
        </p:nvPicPr>
        <p:blipFill rotWithShape="1">
          <a:blip r:embed="rId4" cstate="print"/>
          <a:srcRect l="14585" t="20002" r="-14585" b="-9680"/>
          <a:stretch/>
        </p:blipFill>
        <p:spPr>
          <a:xfrm>
            <a:off x="2217927" y="3246618"/>
            <a:ext cx="2574394" cy="41043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Рисунок 24" descr="зображення_viber_2021-04-01_06-29-32.jpg"/>
          <p:cNvPicPr>
            <a:picLocks noChangeAspect="1"/>
          </p:cNvPicPr>
          <p:nvPr/>
        </p:nvPicPr>
        <p:blipFill rotWithShape="1">
          <a:blip r:embed="rId5" cstate="print"/>
          <a:srcRect l="-769" t="18184" r="769" b="-9682"/>
          <a:stretch/>
        </p:blipFill>
        <p:spPr>
          <a:xfrm>
            <a:off x="4357725" y="3246618"/>
            <a:ext cx="2227500" cy="41021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9300392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6" name="Групувати 15"/>
          <p:cNvGrpSpPr/>
          <p:nvPr/>
        </p:nvGrpSpPr>
        <p:grpSpPr>
          <a:xfrm>
            <a:off x="107504" y="116632"/>
            <a:ext cx="8856984" cy="6552728"/>
            <a:chOff x="107504" y="116632"/>
            <a:chExt cx="8856984" cy="6552728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07504" y="116632"/>
              <a:ext cx="8856984" cy="720080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ОРГАНІЗАЦІЯ ХАРЧУВАННЯ</a:t>
              </a:r>
              <a:endPara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4" name="Стрілка вниз 3"/>
            <p:cNvSpPr/>
            <p:nvPr/>
          </p:nvSpPr>
          <p:spPr>
            <a:xfrm rot="2438899">
              <a:off x="1762619" y="748291"/>
              <a:ext cx="178764" cy="489858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Вертикальний сувій 4"/>
            <p:cNvSpPr/>
            <p:nvPr/>
          </p:nvSpPr>
          <p:spPr>
            <a:xfrm>
              <a:off x="173856" y="1251133"/>
              <a:ext cx="2957984" cy="2263730"/>
            </a:xfrm>
            <a:prstGeom prst="vertic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Учнів закладу регламентується ЗУ «Про освіту», «Про повну загальну середню освіту», «Про охорону дитинства», Постановами Кабінету Міністрів України»</a:t>
              </a:r>
              <a:endParaRPr lang="uk-UA" sz="1400" dirty="0"/>
            </a:p>
          </p:txBody>
        </p:sp>
        <p:sp>
          <p:nvSpPr>
            <p:cNvPr id="7" name="Стрілка вправо 6"/>
            <p:cNvSpPr/>
            <p:nvPr/>
          </p:nvSpPr>
          <p:spPr>
            <a:xfrm>
              <a:off x="3109786" y="2492896"/>
              <a:ext cx="504056" cy="1440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Вертикальний сувій 7"/>
            <p:cNvSpPr/>
            <p:nvPr/>
          </p:nvSpPr>
          <p:spPr>
            <a:xfrm>
              <a:off x="3663606" y="1251133"/>
              <a:ext cx="2304256" cy="2263730"/>
            </a:xfrm>
            <a:prstGeom prst="vertic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Відповідно до затвердженого перспективного меню учнів 1-4 класів, забезпечено сніданками, кількістю</a:t>
              </a:r>
              <a:endParaRPr lang="uk-UA" sz="1400" dirty="0"/>
            </a:p>
          </p:txBody>
        </p:sp>
        <p:sp>
          <p:nvSpPr>
            <p:cNvPr id="9" name="Стрілка вправо 8"/>
            <p:cNvSpPr/>
            <p:nvPr/>
          </p:nvSpPr>
          <p:spPr>
            <a:xfrm>
              <a:off x="5951808" y="2492896"/>
              <a:ext cx="504056" cy="144016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Вертикальний сувій 9"/>
            <p:cNvSpPr/>
            <p:nvPr/>
          </p:nvSpPr>
          <p:spPr>
            <a:xfrm>
              <a:off x="6444208" y="1251133"/>
              <a:ext cx="2304256" cy="2263730"/>
            </a:xfrm>
            <a:prstGeom prst="vertic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ГПД – обідом, 5-9 класів одноразовим гарячим харчуванням, кількістю</a:t>
              </a:r>
              <a:endParaRPr lang="uk-UA" sz="1600" dirty="0"/>
            </a:p>
          </p:txBody>
        </p:sp>
        <p:sp>
          <p:nvSpPr>
            <p:cNvPr id="11" name="Стрілка вниз 10"/>
            <p:cNvSpPr/>
            <p:nvPr/>
          </p:nvSpPr>
          <p:spPr>
            <a:xfrm>
              <a:off x="7452320" y="3672734"/>
              <a:ext cx="144016" cy="504056"/>
            </a:xfrm>
            <a:prstGeom prst="down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2" name="Вертикальний сувій 11"/>
            <p:cNvSpPr/>
            <p:nvPr/>
          </p:nvSpPr>
          <p:spPr>
            <a:xfrm>
              <a:off x="6203836" y="4293096"/>
              <a:ext cx="2544628" cy="2376264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Не допускається використання продуктів харчування без відповідного сертифікату якості</a:t>
              </a:r>
              <a:endParaRPr lang="uk-UA" sz="1600" dirty="0"/>
            </a:p>
          </p:txBody>
        </p:sp>
      </p:grpSp>
      <p:pic>
        <p:nvPicPr>
          <p:cNvPr id="13" name="Рисунок 12" descr="зображення_viber_2021-04-01_06-21-4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373111" y="3731902"/>
            <a:ext cx="1719885" cy="305757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 descr="зображення_viber_2021-04-01_06-21-4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353607" y="3745757"/>
            <a:ext cx="1703980" cy="30292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68665604_2384947258417551_7344322552069619712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23528" y="3685890"/>
            <a:ext cx="1755840" cy="312149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30631049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18570" y="116631"/>
            <a:ext cx="8893736" cy="2664297"/>
          </a:xfrm>
        </p:spPr>
        <p:txBody>
          <a:bodyPr>
            <a:normAutofit fontScale="90000"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7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Забезпечення комфортних і безпечних умов навчання і праці</a:t>
            </a:r>
            <a:r>
              <a:rPr lang="uk-UA" sz="3100" b="1" u="sng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3100" b="1" u="sng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2010 році проведено реконструкцію приміщення їдальні, у якому створено 75 посадкових місць та закуплено необхідне сучасне обладнання. Різноманітні перевірки, які проводилися впродовж 14 років, підтверджують, що їдальня функціонує з дотриманням санітарно-гігієнічних норм.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endParaRPr lang="uk-UA" sz="1800" b="1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</a:endParaRPr>
          </a:p>
        </p:txBody>
      </p:sp>
      <p:pic>
        <p:nvPicPr>
          <p:cNvPr id="3074" name="Picture 2" descr="C:\Users\Teacher\Documents\ViberDownloads\0-02-05-5f90fb09bce61c017f39b903d34f973e8ec73a93af9f047421026bfd0d91214c_3e4cc89aece298c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20435" y="3480111"/>
            <a:ext cx="2852967" cy="311374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acher\Documents\ViberDownloads\0-02-05-04f531174c24b6eb9acfd3a3e421821a260770f1d2bf2c00c58f458e54bf6614_c3e54e7f1fc404e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044730" y="3055236"/>
            <a:ext cx="2952328" cy="295232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acher\Documents\ViberDownloads\0-02-05-65c2266374582bc1b25d728ac615d192bc0428b6829fbeaafa0b762486d8486d_a46a661054cecdd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43429" y="3584078"/>
            <a:ext cx="3009777" cy="30097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7062011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uk-UA" sz="4400" dirty="0" smtClean="0"/>
              <a:t>У своїй діяльності як директор закладу освіти керувався:</a:t>
            </a:r>
            <a:endParaRPr lang="uk-UA" sz="4400" dirty="0"/>
          </a:p>
        </p:txBody>
      </p:sp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>
          <a:xfrm>
            <a:off x="457200" y="1481328"/>
            <a:ext cx="8229600" cy="4525963"/>
          </a:xfrm>
          <a:prstGeom prst="rect">
            <a:avLst/>
          </a:prstGeom>
        </p:spPr>
        <p:txBody>
          <a:bodyPr>
            <a:noAutofit/>
          </a:bodyPr>
          <a:lstStyle/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</a:t>
            </a: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осадовими обов’язками;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Статутом закладу освіти;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Законом України «Про освіту»;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Законом України «Про повну загальну середню освіту»;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нормативно-правовими документами;</a:t>
            </a:r>
          </a:p>
          <a:p>
            <a:pPr marL="514350" indent="-514350">
              <a:buFont typeface="Wingdings" panose="05000000000000000000" pitchFamily="2" charset="2"/>
              <a:buChar char="Ø"/>
            </a:pPr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Конституцією України, КЗпП.</a:t>
            </a:r>
            <a:endParaRPr lang="uk-UA" sz="3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Picture 2" descr="C:\Users\Oleg\Documents\ViberDownloads\0-02-05-b764868eee834f22dc81b9d6257fb45653f43a87a54da1972dd700b804a85d9d_bcdf9736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7064570" y="4132492"/>
            <a:ext cx="1962218" cy="2616291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03728494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56007" y="116632"/>
            <a:ext cx="7074137" cy="6552728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lvl="0" algn="l">
              <a:lnSpc>
                <a:spcPct val="100000"/>
              </a:lnSpc>
            </a:pPr>
            <a:r>
              <a:rPr lang="uk-UA" sz="18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0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Забезпечення комфортних і безпечних умов </a:t>
            </a:r>
            <a:b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навчання і праці</a:t>
            </a: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нашому закладі дотримуються вимог охорони праці, безпеки життєдіяльності, пожежної безпеки, правил поведінки у навчальному закладі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заклад забезпечений первинними засобами пожежогасіння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наявності та в належному стані (не захаращені) пожежні виходи, шляхи евакуації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педагоги та учні обізнані з послідовністю дій при виникненні надзвичайних ситуацій;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ведеться вся необхідна документація з охорони праці, безпеки життєдіяльності, пожежної безпеки, поведінки в умовах надзвичайних ситуацій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обладнання навчальних кабінетів, спортивної кімнати, спортивних споруд відповідає вимогам охорони праці та безпеки життєдіяльності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здійснюється постійна профілактична робота з учнями щодо дотримання гігієнічних вимог, урочні та  позаурочні бесіди, виховні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У 2021- 2022 н. р., 2022-2023 н. р., 2023 – 2024 н. р . випадків травмування учнів чи працівників гімназії не було!</a:t>
            </a:r>
            <a: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endParaRPr lang="uk-UA" sz="1800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1" name="Рисунок 10" descr="зображення_viber_2021-04-01_06-32-59.jpg"/>
          <p:cNvPicPr>
            <a:picLocks noChangeAspect="1"/>
          </p:cNvPicPr>
          <p:nvPr/>
        </p:nvPicPr>
        <p:blipFill rotWithShape="1">
          <a:blip r:embed="rId3" cstate="print"/>
          <a:srcRect t="11113" b="8879"/>
          <a:stretch/>
        </p:blipFill>
        <p:spPr>
          <a:xfrm>
            <a:off x="7341909" y="-42699"/>
            <a:ext cx="1810056" cy="259228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 descr="зображення_viber_2021-04-01_06-33-01.jpg"/>
          <p:cNvPicPr>
            <a:picLocks noChangeAspect="1"/>
          </p:cNvPicPr>
          <p:nvPr/>
        </p:nvPicPr>
        <p:blipFill rotWithShape="1">
          <a:blip r:embed="rId4" cstate="print"/>
          <a:srcRect b="31104"/>
          <a:stretch/>
        </p:blipFill>
        <p:spPr>
          <a:xfrm>
            <a:off x="7322453" y="2420888"/>
            <a:ext cx="1813856" cy="223224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 descr="зображення_viber_2021-04-01_06-33-06.jpg"/>
          <p:cNvPicPr>
            <a:picLocks noChangeAspect="1"/>
          </p:cNvPicPr>
          <p:nvPr/>
        </p:nvPicPr>
        <p:blipFill rotWithShape="1">
          <a:blip r:embed="rId5" cstate="print"/>
          <a:srcRect l="7902" b="14452"/>
          <a:stretch/>
        </p:blipFill>
        <p:spPr>
          <a:xfrm>
            <a:off x="7318053" y="4332841"/>
            <a:ext cx="1813856" cy="2557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83622457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83130" y="96985"/>
            <a:ext cx="8936778" cy="6926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Чи почуваєтесь Ви у безпеці, перебуваючи у закладі освіти?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graphicFrame>
        <p:nvGraphicFramePr>
          <p:cNvPr id="3" name="Діаграма 2"/>
          <p:cNvGraphicFramePr/>
          <p:nvPr>
            <p:extLst>
              <p:ext uri="{D42A27DB-BD31-4B8C-83A1-F6EECF244321}">
                <p14:modId xmlns:p14="http://schemas.microsoft.com/office/powerpoint/2010/main" xmlns="" val="3462679965"/>
              </p:ext>
            </p:extLst>
          </p:nvPr>
        </p:nvGraphicFramePr>
        <p:xfrm>
          <a:off x="1524000" y="1397000"/>
          <a:ext cx="6096000" cy="46962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</p:spTree>
    <p:extLst>
      <p:ext uri="{BB962C8B-B14F-4D97-AF65-F5344CB8AC3E}">
        <p14:creationId xmlns:p14="http://schemas.microsoft.com/office/powerpoint/2010/main" xmlns="" val="270766542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83130" y="96985"/>
            <a:ext cx="8936778" cy="6644383"/>
            <a:chOff x="83130" y="96985"/>
            <a:chExt cx="8936778" cy="6644383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83130" y="96985"/>
              <a:ext cx="8936778" cy="6926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РЕЗУЛЬТАТИ АНКЕТУВАННЯ УЧНІВ ЩОДО КОМФОРТНОГО ПЕРЕБУВАННЯ У ГІМНАЗІЇ</a:t>
              </a:r>
              <a:endPara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4" name="Табличка 3"/>
            <p:cNvSpPr/>
            <p:nvPr/>
          </p:nvSpPr>
          <p:spPr>
            <a:xfrm>
              <a:off x="323528" y="1268760"/>
              <a:ext cx="3888432" cy="1008112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Чи подобається Вам у гімназії?</a:t>
              </a:r>
              <a:endPara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7" name="Табличка 6"/>
            <p:cNvSpPr/>
            <p:nvPr/>
          </p:nvSpPr>
          <p:spPr>
            <a:xfrm>
              <a:off x="4932040" y="1268760"/>
              <a:ext cx="3888432" cy="1008112"/>
            </a:xfrm>
            <a:prstGeom prst="plaque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Чи </a:t>
              </a:r>
              <a:r>
                <a:rPr lang="uk-UA" b="1" dirty="0" err="1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комфортно</a:t>
              </a:r>
              <a:r>
                <a:rPr lang="uk-UA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 Вам у гімназії? </a:t>
              </a:r>
              <a:endPara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aphicFrame>
          <p:nvGraphicFramePr>
            <p:cNvPr id="8" name="Діаграма 7"/>
            <p:cNvGraphicFramePr/>
            <p:nvPr>
              <p:extLst>
                <p:ext uri="{D42A27DB-BD31-4B8C-83A1-F6EECF244321}">
                  <p14:modId xmlns:p14="http://schemas.microsoft.com/office/powerpoint/2010/main" xmlns="" val="4261387311"/>
                </p:ext>
              </p:extLst>
            </p:nvPr>
          </p:nvGraphicFramePr>
          <p:xfrm>
            <a:off x="97285" y="2492896"/>
            <a:ext cx="4488160" cy="4248472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2"/>
            </a:graphicData>
          </a:graphic>
        </p:graphicFrame>
        <p:graphicFrame>
          <p:nvGraphicFramePr>
            <p:cNvPr id="9" name="Діаграма 8"/>
            <p:cNvGraphicFramePr/>
            <p:nvPr>
              <p:extLst>
                <p:ext uri="{D42A27DB-BD31-4B8C-83A1-F6EECF244321}">
                  <p14:modId xmlns:p14="http://schemas.microsoft.com/office/powerpoint/2010/main" xmlns="" val="3699715212"/>
                </p:ext>
              </p:extLst>
            </p:nvPr>
          </p:nvGraphicFramePr>
          <p:xfrm>
            <a:off x="4452156" y="2492896"/>
            <a:ext cx="4567752" cy="417646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3"/>
            </a:graphicData>
          </a:graphic>
        </p:graphicFrame>
      </p:grpSp>
    </p:spTree>
    <p:extLst>
      <p:ext uri="{BB962C8B-B14F-4D97-AF65-F5344CB8AC3E}">
        <p14:creationId xmlns:p14="http://schemas.microsoft.com/office/powerpoint/2010/main" xmlns="" val="1441458633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31944"/>
            <a:ext cx="6732240" cy="6826055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Створення освітнього середовища вільного від </a:t>
            </a:r>
            <a:b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2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будь-яких форм насильства та дискримінації</a:t>
            </a:r>
            <a: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br>
              <a:rPr lang="uk-UA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100" dirty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100" dirty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en-US" sz="21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створення безпечного освітнього середовища у гімназії здійснюється комплексна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антибулінгова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політика.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Відповідно до Закону України «Про освіту» в нашій гімназії розроблено, затверджено і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оприлюднено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подання та розгляду заяв про випадки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(цькування);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порядок реагування на доведені випадки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план заходів з протидії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Зазначені документи, а також телефони служб, куди можна звертатися у випадку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 метою профілактики </a:t>
            </a:r>
            <a:r>
              <a:rPr lang="uk-UA" sz="20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булінгу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адміністрацією, класними керівниками, соціальним педагогом проведено ряд заходів, до проведення яких залучались працівники поліції, юстиції.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7" name="Рисунок 6" descr="зображення_viber_2021-04-01_06-26-0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935907" y="1910171"/>
            <a:ext cx="2223708" cy="27962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6-26-07.jpg"/>
          <p:cNvPicPr>
            <a:picLocks noChangeAspect="1"/>
          </p:cNvPicPr>
          <p:nvPr/>
        </p:nvPicPr>
        <p:blipFill rotWithShape="1">
          <a:blip r:embed="rId4" cstate="print"/>
          <a:srcRect l="6926" r="14470" b="31385"/>
          <a:stretch/>
        </p:blipFill>
        <p:spPr>
          <a:xfrm>
            <a:off x="6226735" y="-57947"/>
            <a:ext cx="1418345" cy="24701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6-26-10.jpg"/>
          <p:cNvPicPr>
            <a:picLocks noChangeAspect="1"/>
          </p:cNvPicPr>
          <p:nvPr/>
        </p:nvPicPr>
        <p:blipFill rotWithShape="1">
          <a:blip r:embed="rId5" cstate="print"/>
          <a:srcRect l="1714" t="5299" r="12550" b="26693"/>
          <a:stretch/>
        </p:blipFill>
        <p:spPr>
          <a:xfrm>
            <a:off x="7474647" y="-58107"/>
            <a:ext cx="1728193" cy="244827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6-35-44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935907" y="4149080"/>
            <a:ext cx="2236288" cy="2857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626434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4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STOP BULLYING</a:t>
            </a:r>
            <a:endParaRPr lang="uk-UA" sz="4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4" name="Табличка 3"/>
          <p:cNvSpPr/>
          <p:nvPr/>
        </p:nvSpPr>
        <p:spPr>
          <a:xfrm>
            <a:off x="395536" y="1068562"/>
            <a:ext cx="3096344" cy="1872208"/>
          </a:xfrm>
          <a:prstGeom prst="plaque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Акція</a:t>
            </a:r>
            <a:r>
              <a:rPr lang="uk-UA" dirty="0" smtClean="0"/>
              <a:t>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«16 днів проти насильства» 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Виховні заходи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«Школа без </a:t>
            </a:r>
            <a:r>
              <a:rPr lang="uk-UA" b="1" dirty="0" err="1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булінгу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»</a:t>
            </a:r>
          </a:p>
          <a:p>
            <a:pPr algn="ctr"/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Заходи з нагоди </a:t>
            </a:r>
            <a:r>
              <a:rPr lang="uk-UA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noFill/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«Дня захисту дітей»</a:t>
            </a:r>
            <a:endParaRPr lang="uk-UA" b="1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noFill/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  <p:pic>
        <p:nvPicPr>
          <p:cNvPr id="3074" name="Picture 2" descr="C:\Users\Oleg\Documents\ViberDownloads\0-02-05-4fc037546da9c3eb898638b7d88a86fa7ede41bdcfc7e239d141a9b4e03da49d_104ff9ff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139952" y="1556792"/>
            <a:ext cx="4680520" cy="46805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Oleg\Documents\ViberDownloads\0-02-05-8838bdcbf5d4434f17c62a28d3127827db1e53175888aa19846813f726a745e2_8b2d7283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r="3065" b="25862"/>
          <a:stretch/>
        </p:blipFill>
        <p:spPr bwMode="auto">
          <a:xfrm>
            <a:off x="344697" y="3135599"/>
            <a:ext cx="3529071" cy="359877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4626984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1266"/>
            <a:ext cx="9144000" cy="449188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16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	</a:t>
            </a:r>
            <a:r>
              <a:rPr lang="uk-UA" sz="1800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 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Застосування внутрішнього моніторингу, що передбачає</a:t>
            </a:r>
            <a:r>
              <a:rPr lang="uk-UA" sz="1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систематичне відстеження та коригування результатів навчання</a:t>
            </a: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Адміністрацією нашої гімназії здійснюється систематичний моніторинг результатів навчання здобувачів освіти. Основною метою такого моніторингу є виявлення об’єктивного раціонального підходу до навчання  й оцінювання навчальних досягнень учнів з боку вчителя, простеження системності  навчання учнів, їхніх розумових здібностей та можливостей, а також динаміки їх навчальних досягнень.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 цьому навчальному році використовувалися такі способи одержання аналітичної інформації: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досягнень за І, ІІ семестри, рік;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аналіз середнього балу класів за підсумками семестрового і річного оцінювання;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середнього балу навчальних досягнень учнів з окремих предметів;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підсумкового оцінювання між класами та на одній паралелі;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порівняльний аналіз балів учнів випускників і результати вступу до навчальних закладів.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1115616" y="4390361"/>
            <a:ext cx="76498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Моніторинг навчальних досягнень учнів 4 класу за 2023-2024 </a:t>
            </a:r>
            <a:r>
              <a:rPr lang="uk-UA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н.р</a:t>
            </a:r>
            <a:r>
              <a:rPr lang="uk-UA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.</a:t>
            </a:r>
          </a:p>
        </p:txBody>
      </p:sp>
      <p:graphicFrame>
        <p:nvGraphicFramePr>
          <p:cNvPr id="4" name="Диаграмма 3"/>
          <p:cNvGraphicFramePr/>
          <p:nvPr>
            <p:extLst>
              <p:ext uri="{D42A27DB-BD31-4B8C-83A1-F6EECF244321}">
                <p14:modId xmlns:p14="http://schemas.microsoft.com/office/powerpoint/2010/main" xmlns="" val="3258999968"/>
              </p:ext>
            </p:extLst>
          </p:nvPr>
        </p:nvGraphicFramePr>
        <p:xfrm>
          <a:off x="107504" y="4576580"/>
          <a:ext cx="4464496" cy="2236796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5" name="Таблиця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xmlns="" val="4238418923"/>
              </p:ext>
            </p:extLst>
          </p:nvPr>
        </p:nvGraphicFramePr>
        <p:xfrm>
          <a:off x="4572000" y="5157192"/>
          <a:ext cx="4307840" cy="1156716"/>
        </p:xfrm>
        <a:graphic>
          <a:graphicData uri="http://schemas.openxmlformats.org/drawingml/2006/table">
            <a:tbl>
              <a:tblPr firstRow="1" firstCol="1" bandRow="1">
                <a:tableStyleId>{BC89EF96-8CEA-46FF-86C4-4CE0E7609802}</a:tableStyleId>
              </a:tblPr>
              <a:tblGrid>
                <a:gridCol w="1828800"/>
                <a:gridCol w="619760"/>
                <a:gridCol w="619760"/>
                <a:gridCol w="619760"/>
                <a:gridCol w="619760"/>
              </a:tblGrid>
              <a:tr h="190500"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</a:pPr>
                      <a:endParaRPr lang="uk-UA" sz="1100" dirty="0">
                        <a:effectLst/>
                        <a:latin typeface="Calibri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В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Д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С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П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 err="1">
                          <a:effectLst/>
                        </a:rPr>
                        <a:t>Мовно-літературна</a:t>
                      </a:r>
                      <a:r>
                        <a:rPr lang="ru-RU" sz="1100" dirty="0">
                          <a:effectLst/>
                        </a:rPr>
                        <a:t> </a:t>
                      </a:r>
                      <a:r>
                        <a:rPr lang="ru-RU" sz="1100" dirty="0" err="1">
                          <a:effectLst/>
                        </a:rPr>
                        <a:t>галузь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56%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22%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Анг. мова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19%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11%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Математична освіта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58%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33%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9%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0%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  <a:tr h="190500">
                <a:tc>
                  <a:txBody>
                    <a:bodyPr/>
                    <a:lstStyle/>
                    <a:p>
                      <a:pPr algn="ct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ЯДС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63%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27%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>
                          <a:effectLst/>
                        </a:rPr>
                        <a:t>7%</a:t>
                      </a:r>
                      <a:endParaRPr lang="uk-UA" sz="110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  <a:tc>
                  <a:txBody>
                    <a:bodyPr/>
                    <a:lstStyle/>
                    <a:p>
                      <a:pPr algn="r">
                        <a:lnSpc>
                          <a:spcPct val="115000"/>
                        </a:lnSpc>
                        <a:spcAft>
                          <a:spcPts val="0"/>
                        </a:spcAft>
                      </a:pPr>
                      <a:r>
                        <a:rPr lang="ru-RU" sz="1100" dirty="0">
                          <a:effectLst/>
                        </a:rPr>
                        <a:t>3%</a:t>
                      </a:r>
                      <a:endParaRPr lang="uk-UA" sz="1100" dirty="0">
                        <a:effectLst/>
                        <a:latin typeface="Calibri"/>
                        <a:ea typeface="Calibri"/>
                        <a:cs typeface="Times New Roman"/>
                      </a:endParaRPr>
                    </a:p>
                  </a:txBody>
                  <a:tcPr marL="68580" marR="68580" marT="0" marB="0" anchor="b"/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xmlns="" val="170408241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71600" y="0"/>
            <a:ext cx="7094022" cy="1320800"/>
          </a:xfrm>
        </p:spPr>
        <p:txBody>
          <a:bodyPr>
            <a:noAutofit/>
          </a:bodyPr>
          <a:lstStyle/>
          <a:p>
            <a:pPr>
              <a:lnSpc>
                <a:spcPct val="100000"/>
              </a:lnSpc>
            </a:pP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Застосування внутрішнього моніторингу, що передбачає	систематичне відстеження та коригування результатів навчання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3" name="Місце для вмісту 2"/>
          <p:cNvSpPr>
            <a:spLocks noGrp="1"/>
          </p:cNvSpPr>
          <p:nvPr>
            <p:ph sz="half" idx="4294967295"/>
          </p:nvPr>
        </p:nvSpPr>
        <p:spPr>
          <a:xfrm>
            <a:off x="214282" y="1571612"/>
            <a:ext cx="3483427" cy="4469749"/>
          </a:xfrm>
          <a:prstGeom prst="rect">
            <a:avLst/>
          </a:prstGeom>
        </p:spPr>
        <p:txBody>
          <a:bodyPr/>
          <a:lstStyle/>
          <a:p>
            <a:pPr algn="just">
              <a:buNone/>
            </a:pP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Діаграма моніторингу  навчальних досягнень учнів 5 – 9 класів на кінець   2023 /2024 навчального року у відсотках</a:t>
            </a:r>
          </a:p>
          <a:p>
            <a:endParaRPr lang="uk-UA" dirty="0"/>
          </a:p>
        </p:txBody>
      </p:sp>
      <p:sp>
        <p:nvSpPr>
          <p:cNvPr id="4" name="Місце для вмісту 3"/>
          <p:cNvSpPr>
            <a:spLocks noGrp="1"/>
          </p:cNvSpPr>
          <p:nvPr>
            <p:ph sz="half" idx="2"/>
          </p:nvPr>
        </p:nvSpPr>
        <p:spPr>
          <a:xfrm>
            <a:off x="4211960" y="1571612"/>
            <a:ext cx="3744416" cy="4469751"/>
          </a:xfrm>
        </p:spPr>
        <p:txBody>
          <a:bodyPr/>
          <a:lstStyle/>
          <a:p>
            <a:pPr>
              <a:buNone/>
            </a:pPr>
            <a:r>
              <a:rPr lang="uk-UA" sz="1600" b="1" cap="all" dirty="0" smtClean="0">
                <a:ln w="9000" cmpd="sng">
                  <a:solidFill>
                    <a:schemeClr val="accent4">
                      <a:shade val="50000"/>
                      <a:satMod val="12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4">
                        <a:shade val="20000"/>
                        <a:satMod val="245000"/>
                      </a:schemeClr>
                    </a:gs>
                    <a:gs pos="43000">
                      <a:schemeClr val="accent4">
                        <a:satMod val="255000"/>
                      </a:schemeClr>
                    </a:gs>
                    <a:gs pos="48000">
                      <a:schemeClr val="accent4">
                        <a:shade val="85000"/>
                        <a:satMod val="255000"/>
                      </a:schemeClr>
                    </a:gs>
                    <a:gs pos="100000">
                      <a:schemeClr val="accent4">
                        <a:shade val="20000"/>
                        <a:satMod val="245000"/>
                      </a:schemeClr>
                    </a:gs>
                  </a:gsLst>
                  <a:lin ang="5400000"/>
                </a:gradFill>
                <a:effectLst>
                  <a:reflection blurRad="12700" stA="28000" endPos="45000" dist="1000" dir="5400000" sy="-100000" algn="bl" rotWithShape="0"/>
                </a:effectLst>
              </a:rPr>
              <a:t>Діаграма моніторингу  навчальних досягнень учнів 5 – 9 класів З ПРЕДМЕТІВ на кінець 2023 /2024 навчального року</a:t>
            </a:r>
          </a:p>
          <a:p>
            <a:pPr>
              <a:buNone/>
            </a:pPr>
            <a:endParaRPr lang="uk-UA" dirty="0"/>
          </a:p>
        </p:txBody>
      </p:sp>
      <p:graphicFrame>
        <p:nvGraphicFramePr>
          <p:cNvPr id="7" name="Диаграмма 1"/>
          <p:cNvGraphicFramePr/>
          <p:nvPr>
            <p:extLst>
              <p:ext uri="{D42A27DB-BD31-4B8C-83A1-F6EECF244321}">
                <p14:modId xmlns:p14="http://schemas.microsoft.com/office/powerpoint/2010/main" xmlns="" val="3096476475"/>
              </p:ext>
            </p:extLst>
          </p:nvPr>
        </p:nvGraphicFramePr>
        <p:xfrm>
          <a:off x="107504" y="2996952"/>
          <a:ext cx="4176464" cy="3438525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2"/>
          </a:graphicData>
        </a:graphic>
      </p:graphicFrame>
      <p:graphicFrame>
        <p:nvGraphicFramePr>
          <p:cNvPr id="8" name="Диаграмма 2"/>
          <p:cNvGraphicFramePr/>
          <p:nvPr>
            <p:extLst>
              <p:ext uri="{D42A27DB-BD31-4B8C-83A1-F6EECF244321}">
                <p14:modId xmlns:p14="http://schemas.microsoft.com/office/powerpoint/2010/main" xmlns="" val="985394220"/>
              </p:ext>
            </p:extLst>
          </p:nvPr>
        </p:nvGraphicFramePr>
        <p:xfrm>
          <a:off x="4355976" y="2924945"/>
          <a:ext cx="4608512" cy="3816424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</p:spTree>
    <p:extLst>
      <p:ext uri="{BB962C8B-B14F-4D97-AF65-F5344CB8AC3E}">
        <p14:creationId xmlns:p14="http://schemas.microsoft.com/office/powerpoint/2010/main" xmlns="" val="124821236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83756" y="116632"/>
            <a:ext cx="8229600" cy="214625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en-US" sz="2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			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Інклюзивне навчання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> </a:t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нашому навчальному закладі навчаються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12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дітей з особливими освітніми проблемами. Створено 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7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інклюзивних класів.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Відповідно до вимог Закону України «Про освіту» всі вчителі та асистенти вчителів пройшли курсову підготовку з інклюзивного навчання.</a:t>
            </a:r>
            <a: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  <a:t/>
            </a:r>
            <a:br>
              <a:rPr lang="uk-UA" sz="14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rPr>
            </a:br>
            <a:endParaRPr lang="uk-UA" sz="1400" b="1" dirty="0">
              <a:ln w="11430"/>
              <a:gradFill>
                <a:gsLst>
                  <a:gs pos="0">
                    <a:schemeClr val="accent2">
                      <a:tint val="70000"/>
                      <a:satMod val="245000"/>
                    </a:schemeClr>
                  </a:gs>
                  <a:gs pos="75000">
                    <a:schemeClr val="accent2">
                      <a:tint val="90000"/>
                      <a:shade val="60000"/>
                      <a:satMod val="240000"/>
                    </a:schemeClr>
                  </a:gs>
                  <a:gs pos="100000">
                    <a:schemeClr val="accent2">
                      <a:tint val="100000"/>
                      <a:shade val="50000"/>
                      <a:satMod val="240000"/>
                    </a:schemeClr>
                  </a:gs>
                </a:gsLst>
                <a:lin ang="5400000"/>
              </a:gradFill>
              <a:effectLst>
                <a:outerShdw blurRad="50800" dist="39000" dir="5460000" algn="tl">
                  <a:srgbClr val="000000">
                    <a:alpha val="38000"/>
                  </a:srgbClr>
                </a:outerShdw>
              </a:effectLst>
            </a:endParaRPr>
          </a:p>
        </p:txBody>
      </p:sp>
      <p:pic>
        <p:nvPicPr>
          <p:cNvPr id="5122" name="Picture 2" descr="C:\Users\Oleg\Documents\ViberDownloads\0-02-05-f38a91c64ff0897207b784abafb95728f700a774f47ea9d487b42f2a7656c90a_af15d66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884348"/>
            <a:ext cx="4784191" cy="478419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6569002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10774" y="100186"/>
            <a:ext cx="8824768" cy="3513108"/>
            <a:chOff x="110774" y="100186"/>
            <a:chExt cx="8824768" cy="3513108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10774" y="100186"/>
              <a:ext cx="8784976" cy="792088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6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ІНКЛЮЗИВНА ФОРМА НАВЧАННЯ</a:t>
              </a:r>
              <a:endParaRPr lang="uk-UA" sz="3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Стрілка вниз 2"/>
            <p:cNvSpPr/>
            <p:nvPr/>
          </p:nvSpPr>
          <p:spPr>
            <a:xfrm>
              <a:off x="1002233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4" name="Стрілка вниз 3"/>
            <p:cNvSpPr/>
            <p:nvPr/>
          </p:nvSpPr>
          <p:spPr>
            <a:xfrm>
              <a:off x="3240327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Стрілка вниз 4"/>
            <p:cNvSpPr/>
            <p:nvPr/>
          </p:nvSpPr>
          <p:spPr>
            <a:xfrm>
              <a:off x="5416965" y="961549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Стрілка вниз 5"/>
            <p:cNvSpPr/>
            <p:nvPr/>
          </p:nvSpPr>
          <p:spPr>
            <a:xfrm>
              <a:off x="7642131" y="953027"/>
              <a:ext cx="360040" cy="66451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Вертикальний сувій 8"/>
            <p:cNvSpPr/>
            <p:nvPr/>
          </p:nvSpPr>
          <p:spPr>
            <a:xfrm>
              <a:off x="126299" y="1733149"/>
              <a:ext cx="2088232" cy="1874941"/>
            </a:xfrm>
            <a:prstGeom prst="vertic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У 2023-2024 </a:t>
              </a:r>
              <a:r>
                <a:rPr lang="uk-UA" sz="1400" dirty="0" err="1" smtClean="0"/>
                <a:t>н.р</a:t>
              </a:r>
              <a:r>
                <a:rPr lang="uk-UA" sz="1400" dirty="0" smtClean="0"/>
                <a:t>. у гімназії створено 7 інклюзивних класів, у яких навчається 12 дітей</a:t>
              </a:r>
              <a:endParaRPr lang="uk-UA" sz="1400" dirty="0"/>
            </a:p>
          </p:txBody>
        </p:sp>
        <p:sp>
          <p:nvSpPr>
            <p:cNvPr id="10" name="Вертикальний сувій 9"/>
            <p:cNvSpPr/>
            <p:nvPr/>
          </p:nvSpPr>
          <p:spPr>
            <a:xfrm>
              <a:off x="2388927" y="1728512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600" dirty="0" smtClean="0"/>
                <a:t>Наявні асистенти учителів, що пройшли курсову підготовку</a:t>
              </a:r>
            </a:p>
          </p:txBody>
        </p:sp>
        <p:sp>
          <p:nvSpPr>
            <p:cNvPr id="11" name="Вертикальний сувій 10"/>
            <p:cNvSpPr/>
            <p:nvPr/>
          </p:nvSpPr>
          <p:spPr>
            <a:xfrm>
              <a:off x="4622144" y="1713379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Висновки ІРЦ, індивідуальні програми розвитку</a:t>
              </a:r>
              <a:endParaRPr lang="uk-UA" dirty="0"/>
            </a:p>
          </p:txBody>
        </p:sp>
        <p:sp>
          <p:nvSpPr>
            <p:cNvPr id="12" name="Вертикальний сувій 11"/>
            <p:cNvSpPr/>
            <p:nvPr/>
          </p:nvSpPr>
          <p:spPr>
            <a:xfrm>
              <a:off x="6847310" y="1738353"/>
              <a:ext cx="2088232" cy="1874941"/>
            </a:xfrm>
            <a:prstGeom prst="vertic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1400" dirty="0" smtClean="0"/>
                <a:t>Систематично проходять засідання команди психолого-педагогічного супроводу </a:t>
              </a:r>
              <a:endParaRPr lang="uk-UA" sz="1400" dirty="0"/>
            </a:p>
          </p:txBody>
        </p:sp>
      </p:grpSp>
      <p:pic>
        <p:nvPicPr>
          <p:cNvPr id="14" name="Рисунок 13" descr="зображення_viber_2021-04-12_18-48-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067944" y="5236756"/>
            <a:ext cx="3352134" cy="15880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12_18-52-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491261" y="4202185"/>
            <a:ext cx="1493896" cy="26558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 descr="зображення_viber_2021-04-12_18-53-3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23062" y="3761930"/>
            <a:ext cx="2618373" cy="14728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_viber_2021-04-12_19-02-4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10774" y="4214904"/>
            <a:ext cx="1905488" cy="254065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 descr="зображення_viber_2021-04-12_19-05-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079182" y="4257794"/>
            <a:ext cx="1820489" cy="24273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63907017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7920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РОБОТА ПСИХОЛОГІЧНОЇ СЛУЖБИ ГІМНАЗІЇ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6146" name="Picture 2" descr="C:\Users\Oleg\Documents\ViberDownloads\0-02-05-67a17fdec18e8a69a94b77ff5c37045033d4d9cda7d0415d09bcebce72be5751_e36bcb85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115616" y="1006269"/>
            <a:ext cx="2849877" cy="284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Oleg\Documents\ViberDownloads\0-02-05-d117c9b41e6f108a08ae3af2ac5592ef6751b76d75f6c62aeab199b134239d15_9439f27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031481" y="980728"/>
            <a:ext cx="3024336" cy="284987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Oleg\Documents\ViberDownloads\0-02-05-04c67561ee1c7956d937073fe2beb22bfdf09d130149e4b6568d79d2b53338d7_54c8b87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39552" y="3935748"/>
            <a:ext cx="2808312" cy="28083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Oleg\Documents\ViberDownloads\0-02-05-fa19d2bf9130fe788adc91d3c3369ee0efbeb9d143b99b0ca40c3a5055d0b786_5fa5995f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724128" y="3915979"/>
            <a:ext cx="2828081" cy="282808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394597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Групувати 10"/>
          <p:cNvGrpSpPr/>
          <p:nvPr/>
        </p:nvGrpSpPr>
        <p:grpSpPr>
          <a:xfrm>
            <a:off x="141093" y="138127"/>
            <a:ext cx="8895403" cy="6531230"/>
            <a:chOff x="141093" y="138127"/>
            <a:chExt cx="8895403" cy="6531230"/>
          </a:xfrm>
        </p:grpSpPr>
        <p:sp>
          <p:nvSpPr>
            <p:cNvPr id="2" name="Округлений прямокутник 1"/>
            <p:cNvSpPr/>
            <p:nvPr/>
          </p:nvSpPr>
          <p:spPr>
            <a:xfrm>
              <a:off x="141093" y="165091"/>
              <a:ext cx="3635896" cy="2853355"/>
            </a:xfrm>
            <a:prstGeom prst="roundRect">
              <a:avLst/>
            </a:prstGeom>
          </p:spPr>
          <p:style>
            <a:lnRef idx="1">
              <a:schemeClr val="accent5"/>
            </a:lnRef>
            <a:fillRef idx="3">
              <a:schemeClr val="accent5"/>
            </a:fillRef>
            <a:effectRef idx="2">
              <a:schemeClr val="accent5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умов для здобуття початкової, базової освіти на рівні Державних стандартів. Виховання морально і фізично здорового покоління.</a:t>
              </a:r>
              <a:endParaRPr lang="uk-UA" dirty="0"/>
            </a:p>
          </p:txBody>
        </p:sp>
        <p:sp>
          <p:nvSpPr>
            <p:cNvPr id="3" name="Округлений прямокутник 2"/>
            <p:cNvSpPr/>
            <p:nvPr/>
          </p:nvSpPr>
          <p:spPr>
            <a:xfrm>
              <a:off x="5292080" y="138127"/>
              <a:ext cx="3744416" cy="2880319"/>
            </a:xfrm>
            <a:prstGeom prst="roundRect">
              <a:avLst/>
            </a:prstGeom>
          </p:spPr>
          <p:style>
            <a:lnRef idx="1">
              <a:schemeClr val="accent4"/>
            </a:lnRef>
            <a:fillRef idx="3">
              <a:schemeClr val="accent4"/>
            </a:fillRef>
            <a:effectRef idx="2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Розвиток природних позитивних нахилів, здібностей та обдарованості, творчого мислення, потреб і вміння самовдосконалюватися. Формування громадянської позиції</a:t>
              </a:r>
              <a:r>
                <a:rPr lang="uk-UA" dirty="0"/>
                <a:t>,</a:t>
              </a:r>
              <a:r>
                <a:rPr lang="uk-UA" dirty="0" smtClean="0"/>
                <a:t> власної гідності, готовності до трудової діяльності, відповідальності за свої дії.</a:t>
              </a:r>
              <a:endParaRPr lang="uk-UA" dirty="0"/>
            </a:p>
          </p:txBody>
        </p:sp>
        <p:sp>
          <p:nvSpPr>
            <p:cNvPr id="4" name="Округлений прямокутник 3"/>
            <p:cNvSpPr/>
            <p:nvPr/>
          </p:nvSpPr>
          <p:spPr>
            <a:xfrm>
              <a:off x="141093" y="3789038"/>
              <a:ext cx="3744416" cy="2880319"/>
            </a:xfrm>
            <a:prstGeom prst="roundRect">
              <a:avLst/>
            </a:prstGeom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Виховання шанобливого ставлення до родини, поваги та народних традицій і звичаїв української нації, державної мови, національних цінностей.</a:t>
              </a:r>
              <a:endParaRPr lang="uk-UA" dirty="0"/>
            </a:p>
          </p:txBody>
        </p:sp>
        <p:sp>
          <p:nvSpPr>
            <p:cNvPr id="5" name="Округлений прямокутник 4"/>
            <p:cNvSpPr/>
            <p:nvPr/>
          </p:nvSpPr>
          <p:spPr>
            <a:xfrm>
              <a:off x="5292080" y="3789038"/>
              <a:ext cx="3744416" cy="2880319"/>
            </a:xfrm>
            <a:prstGeom prst="roundRect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Виховання свідомого ставлення до свого здоров’я як найвищої соціальної цінності.</a:t>
              </a:r>
              <a:endParaRPr lang="uk-UA" dirty="0"/>
            </a:p>
          </p:txBody>
        </p:sp>
        <p:sp>
          <p:nvSpPr>
            <p:cNvPr id="8" name="Подвійна стрілка вгору/вниз 7"/>
            <p:cNvSpPr/>
            <p:nvPr/>
          </p:nvSpPr>
          <p:spPr>
            <a:xfrm>
              <a:off x="4254477" y="320789"/>
              <a:ext cx="576064" cy="6158079"/>
            </a:xfrm>
            <a:prstGeom prst="upDownArrow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Подвійна стрілка вліво/вправо 8"/>
            <p:cNvSpPr/>
            <p:nvPr/>
          </p:nvSpPr>
          <p:spPr>
            <a:xfrm>
              <a:off x="257409" y="3113894"/>
              <a:ext cx="8570200" cy="571873"/>
            </a:xfrm>
            <a:prstGeom prst="leftRightArrow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Прямокутник 6"/>
            <p:cNvSpPr/>
            <p:nvPr/>
          </p:nvSpPr>
          <p:spPr>
            <a:xfrm>
              <a:off x="3581890" y="2613751"/>
              <a:ext cx="1908212" cy="1440160"/>
            </a:xfrm>
            <a:prstGeom prst="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ГОЛОВНА МЕТА</a:t>
              </a:r>
            </a:p>
            <a:p>
              <a:pPr algn="ctr"/>
              <a:r>
                <a:rPr lang="uk-UA" b="1" dirty="0" smtClean="0">
                  <a:ln w="10541" cmpd="sng">
                    <a:solidFill>
                      <a:srgbClr val="7D7D7D">
                        <a:tint val="100000"/>
                        <a:shade val="100000"/>
                        <a:satMod val="110000"/>
                      </a:srgbClr>
                    </a:solidFill>
                    <a:prstDash val="solid"/>
                  </a:ln>
                  <a:gradFill>
                    <a:gsLst>
                      <a:gs pos="0">
                        <a:srgbClr val="FFFFFF">
                          <a:tint val="40000"/>
                          <a:satMod val="250000"/>
                        </a:srgbClr>
                      </a:gs>
                      <a:gs pos="9000">
                        <a:srgbClr val="FFFFFF">
                          <a:tint val="52000"/>
                          <a:satMod val="300000"/>
                        </a:srgbClr>
                      </a:gs>
                      <a:gs pos="50000">
                        <a:srgbClr val="FFFFFF">
                          <a:shade val="20000"/>
                          <a:satMod val="300000"/>
                        </a:srgbClr>
                      </a:gs>
                      <a:gs pos="79000">
                        <a:srgbClr val="FFFFFF">
                          <a:tint val="52000"/>
                          <a:satMod val="300000"/>
                        </a:srgbClr>
                      </a:gs>
                      <a:gs pos="100000">
                        <a:srgbClr val="FFFFFF">
                          <a:tint val="40000"/>
                          <a:satMod val="250000"/>
                        </a:srgbClr>
                      </a:gs>
                    </a:gsLst>
                    <a:lin ang="5400000"/>
                  </a:gradFill>
                </a:rPr>
                <a:t>ДІЯЛЬНОСТІ ЗАКЛАДУ</a:t>
              </a:r>
              <a:endParaRPr lang="uk-UA" b="1" dirty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gradFill>
                  <a:gsLst>
                    <a:gs pos="0">
                      <a:srgbClr val="FFFFFF">
                        <a:tint val="40000"/>
                        <a:satMod val="250000"/>
                      </a:srgbClr>
                    </a:gs>
                    <a:gs pos="9000">
                      <a:srgbClr val="FFFFFF">
                        <a:tint val="52000"/>
                        <a:satMod val="300000"/>
                      </a:srgbClr>
                    </a:gs>
                    <a:gs pos="50000">
                      <a:srgbClr val="FFFFFF">
                        <a:shade val="20000"/>
                        <a:satMod val="300000"/>
                      </a:srgbClr>
                    </a:gs>
                    <a:gs pos="79000">
                      <a:srgbClr val="FFFFFF">
                        <a:tint val="52000"/>
                        <a:satMod val="300000"/>
                      </a:srgbClr>
                    </a:gs>
                    <a:gs pos="100000">
                      <a:srgbClr val="FFFFFF">
                        <a:tint val="40000"/>
                        <a:satMod val="250000"/>
                      </a:srgb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250820741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07504" y="116632"/>
            <a:ext cx="8856984" cy="6686455"/>
            <a:chOff x="107504" y="116632"/>
            <a:chExt cx="8856984" cy="6686455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07504" y="116632"/>
              <a:ext cx="8856984" cy="1008112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ВИКЛИКИ 2023-2024 Н. Р.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Прямокутник із двома округленими сусідніми кутами 2"/>
            <p:cNvSpPr/>
            <p:nvPr/>
          </p:nvSpPr>
          <p:spPr>
            <a:xfrm>
              <a:off x="3419872" y="1213340"/>
              <a:ext cx="2232248" cy="720080"/>
            </a:xfrm>
            <a:prstGeom prst="round2SameRect">
              <a:avLst/>
            </a:prstGeom>
          </p:spPr>
          <p:style>
            <a:lnRef idx="0">
              <a:schemeClr val="accent2"/>
            </a:lnRef>
            <a:fillRef idx="3">
              <a:schemeClr val="accent2"/>
            </a:fillRef>
            <a:effectRef idx="3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/>
                <a:t>ВІЙНА</a:t>
              </a:r>
              <a:endParaRPr lang="uk-UA" sz="2800" b="1" dirty="0"/>
            </a:p>
          </p:txBody>
        </p:sp>
        <p:sp>
          <p:nvSpPr>
            <p:cNvPr id="4" name="Стрілка вниз 3"/>
            <p:cNvSpPr/>
            <p:nvPr/>
          </p:nvSpPr>
          <p:spPr>
            <a:xfrm>
              <a:off x="4301970" y="2043244"/>
              <a:ext cx="468052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Прямокутник 4"/>
            <p:cNvSpPr/>
            <p:nvPr/>
          </p:nvSpPr>
          <p:spPr>
            <a:xfrm>
              <a:off x="611560" y="2779912"/>
              <a:ext cx="3528392" cy="143278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ОЧНА ФОРМА НАВЧАННЯ</a:t>
              </a:r>
              <a:endParaRPr lang="uk-UA" sz="2400" b="1" dirty="0"/>
            </a:p>
          </p:txBody>
        </p:sp>
        <p:sp>
          <p:nvSpPr>
            <p:cNvPr id="6" name="Прямокутник 5"/>
            <p:cNvSpPr/>
            <p:nvPr/>
          </p:nvSpPr>
          <p:spPr>
            <a:xfrm>
              <a:off x="4860032" y="2779912"/>
              <a:ext cx="3528392" cy="1432787"/>
            </a:xfrm>
            <a:prstGeom prst="rect">
              <a:avLst/>
            </a:prstGeom>
          </p:spPr>
          <p:style>
            <a:lnRef idx="2">
              <a:schemeClr val="accent4"/>
            </a:lnRef>
            <a:fillRef idx="1">
              <a:schemeClr val="lt1"/>
            </a:fillRef>
            <a:effectRef idx="0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ДИСТАНЦІЙНИЙ ФОРМАТ НАВЧАННЯ</a:t>
              </a:r>
              <a:endParaRPr lang="uk-UA" sz="2400" b="1" dirty="0"/>
            </a:p>
          </p:txBody>
        </p:sp>
        <p:sp>
          <p:nvSpPr>
            <p:cNvPr id="7" name="Стрілка вниз 6"/>
            <p:cNvSpPr/>
            <p:nvPr/>
          </p:nvSpPr>
          <p:spPr>
            <a:xfrm>
              <a:off x="4293675" y="3788945"/>
              <a:ext cx="468052" cy="792088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8" name="Блок-схема: процес 7"/>
            <p:cNvSpPr/>
            <p:nvPr/>
          </p:nvSpPr>
          <p:spPr>
            <a:xfrm>
              <a:off x="611560" y="4705728"/>
              <a:ext cx="7920880" cy="684076"/>
            </a:xfrm>
            <a:prstGeom prst="flowChartProcess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/>
                <a:t>ОСВІТНІ ПЛАТФОРМИ ТА ІНСТРУМЕНТИ</a:t>
              </a:r>
              <a:endParaRPr lang="uk-UA" b="1" dirty="0"/>
            </a:p>
          </p:txBody>
        </p:sp>
        <p:sp>
          <p:nvSpPr>
            <p:cNvPr id="9" name="Стрілка вниз 8"/>
            <p:cNvSpPr/>
            <p:nvPr/>
          </p:nvSpPr>
          <p:spPr>
            <a:xfrm>
              <a:off x="1768034" y="5500937"/>
              <a:ext cx="144016" cy="4154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0" name="Стрілка вниз 9"/>
            <p:cNvSpPr/>
            <p:nvPr/>
          </p:nvSpPr>
          <p:spPr>
            <a:xfrm>
              <a:off x="6693218" y="5500937"/>
              <a:ext cx="144016" cy="415460"/>
            </a:xfrm>
            <a:prstGeom prst="downArrow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11" name="Блок-схема: процес 10"/>
            <p:cNvSpPr/>
            <p:nvPr/>
          </p:nvSpPr>
          <p:spPr>
            <a:xfrm>
              <a:off x="618812" y="6005826"/>
              <a:ext cx="2657578" cy="797261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en-US" b="1" dirty="0" smtClean="0"/>
                <a:t>Google Classroom,</a:t>
              </a:r>
            </a:p>
            <a:p>
              <a:pPr algn="ctr"/>
              <a:r>
                <a:rPr lang="en-US" b="1" dirty="0" smtClean="0"/>
                <a:t>Viber</a:t>
              </a:r>
              <a:r>
                <a:rPr lang="uk-UA" b="1" dirty="0" smtClean="0"/>
                <a:t>.</a:t>
              </a:r>
              <a:endParaRPr lang="uk-UA" b="1" dirty="0"/>
            </a:p>
          </p:txBody>
        </p:sp>
        <p:sp>
          <p:nvSpPr>
            <p:cNvPr id="12" name="Блок-схема: процес 11"/>
            <p:cNvSpPr/>
            <p:nvPr/>
          </p:nvSpPr>
          <p:spPr>
            <a:xfrm>
              <a:off x="5076056" y="6005319"/>
              <a:ext cx="3489029" cy="797261"/>
            </a:xfrm>
            <a:prstGeom prst="flowChartProcess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/>
                <a:t>«На урок», «</a:t>
              </a:r>
              <a:r>
                <a:rPr lang="uk-UA" b="1" dirty="0" err="1" smtClean="0"/>
                <a:t>Всеосвіта</a:t>
              </a:r>
              <a:r>
                <a:rPr lang="uk-UA" b="1" dirty="0" smtClean="0"/>
                <a:t>», «</a:t>
              </a:r>
              <a:r>
                <a:rPr lang="uk-UA" b="1" dirty="0" err="1" smtClean="0"/>
                <a:t>МійКлас</a:t>
              </a:r>
              <a:r>
                <a:rPr lang="uk-UA" b="1" dirty="0" smtClean="0"/>
                <a:t>», «Всеукраїнська школа онлайн». </a:t>
              </a:r>
              <a:endParaRPr lang="uk-UA" b="1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312819134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10295"/>
            <a:ext cx="8978343" cy="86409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>
              <a:lnSpc>
                <a:spcPct val="100000"/>
              </a:lnSpc>
            </a:pP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Використання </a:t>
            </a:r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сучасних освітніх підходів до організації освітнього процесу в умовах 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anose="02020603050405020304" pitchFamily="18" charset="0"/>
              </a:rPr>
              <a:t>війни</a:t>
            </a:r>
            <a:endParaRPr lang="uk-UA" sz="2800" b="1" dirty="0">
              <a:ln w="50800">
                <a:solidFill>
                  <a:srgbClr val="000000"/>
                </a:solidFill>
              </a:ln>
              <a:solidFill>
                <a:srgbClr val="0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 descr="зображення_viber_2021-04-01_12-22-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34872" y="1124744"/>
            <a:ext cx="3648032" cy="27360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1-46-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18828" y="4221088"/>
            <a:ext cx="4600151" cy="23777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2-21-3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7092280" y="4003525"/>
            <a:ext cx="1886063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12-23-3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795480" y="4617991"/>
            <a:ext cx="2104013" cy="158389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01_13-08-00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3121" y="1232826"/>
            <a:ext cx="5162457" cy="26279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201113162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9218"/>
            <a:ext cx="7128792" cy="6858000"/>
          </a:xfrm>
        </p:spPr>
        <p:txBody>
          <a:bodyPr>
            <a:no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Times New Roman" panose="02020603050405020304" pitchFamily="18" charset="0"/>
                <a:cs typeface="Times New Roman" panose="02020603050405020304" pitchFamily="18" charset="0"/>
              </a:rPr>
              <a:t>Формування суспільних цінностей у здобувачів освіти в процесі їх навчання, виховання та розвитку</a:t>
            </a:r>
            <a: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2000" b="1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Патріотичні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флешмоби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Уроки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пам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’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яті.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Військово-патріотичні змагання.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Державні, релігійні, місцеві, фольклорні свята та дійства.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Краєзнавчі та пізнавальні екскурсії.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Майстер-класи з виготовлення писанок, народних іграшок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Конкурси колядок.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Дні мови.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Родинні свята.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Відзначення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Дня матері.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Благодійні акції до Дня людей похилого віку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Спільні з батьками заходи (майстер-класи, подорожі, екскурсії)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Театралізовані постановки.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Фестивалі, конкурси пісень, віршів, малюнків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Відвідування виставок, музеїв.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Толока, прибирання території гімназії та села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Профорієнтаційні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Заходи про здоровий спосіб життя, профілактики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СНІДу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Правоосвітні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заходи.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Cпортивні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змагання, День спорту та фізкультури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Відеолекції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інтерактивні заняття, тренінги про запобігання шкідливим звичкам, правопорушенням.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 descr="зображення_viber_2021-04-01_09-16-2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19218"/>
            <a:ext cx="2483768" cy="17573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 descr="зображення_viber_2021-04-01_09-16-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520635" y="1792840"/>
            <a:ext cx="2654651" cy="18993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9-19-4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87644" y="4293096"/>
            <a:ext cx="2857488" cy="1571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44057956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Групувати 43"/>
          <p:cNvGrpSpPr/>
          <p:nvPr/>
        </p:nvGrpSpPr>
        <p:grpSpPr>
          <a:xfrm>
            <a:off x="138550" y="116632"/>
            <a:ext cx="8820472" cy="5607773"/>
            <a:chOff x="138550" y="116632"/>
            <a:chExt cx="8820472" cy="5607773"/>
          </a:xfrm>
        </p:grpSpPr>
        <p:grpSp>
          <p:nvGrpSpPr>
            <p:cNvPr id="7" name="object 7"/>
            <p:cNvGrpSpPr/>
            <p:nvPr/>
          </p:nvGrpSpPr>
          <p:grpSpPr>
            <a:xfrm>
              <a:off x="817612" y="1220731"/>
              <a:ext cx="7493762" cy="4503674"/>
              <a:chOff x="868680" y="1712976"/>
              <a:chExt cx="7493762" cy="4503674"/>
            </a:xfrm>
          </p:grpSpPr>
          <p:pic>
            <p:nvPicPr>
              <p:cNvPr id="8" name="object 8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96112" y="1712976"/>
                <a:ext cx="7466076" cy="1322832"/>
              </a:xfrm>
              <a:prstGeom prst="rect">
                <a:avLst/>
              </a:prstGeom>
            </p:spPr>
          </p:pic>
          <p:sp>
            <p:nvSpPr>
              <p:cNvPr id="9" name="object 9"/>
              <p:cNvSpPr/>
              <p:nvPr/>
            </p:nvSpPr>
            <p:spPr>
              <a:xfrm>
                <a:off x="896112" y="1712976"/>
                <a:ext cx="7466330" cy="1323340"/>
              </a:xfrm>
              <a:custGeom>
                <a:avLst/>
                <a:gdLst/>
                <a:ahLst/>
                <a:cxnLst/>
                <a:rect l="l" t="t" r="r" b="b"/>
                <a:pathLst>
                  <a:path w="7466330" h="1323339">
                    <a:moveTo>
                      <a:pt x="220484" y="0"/>
                    </a:moveTo>
                    <a:lnTo>
                      <a:pt x="7245604" y="0"/>
                    </a:lnTo>
                    <a:lnTo>
                      <a:pt x="7466076" y="220472"/>
                    </a:lnTo>
                    <a:lnTo>
                      <a:pt x="7466076" y="1322832"/>
                    </a:lnTo>
                    <a:lnTo>
                      <a:pt x="0" y="1322832"/>
                    </a:lnTo>
                    <a:lnTo>
                      <a:pt x="0" y="220472"/>
                    </a:lnTo>
                    <a:lnTo>
                      <a:pt x="4479" y="176030"/>
                    </a:lnTo>
                    <a:lnTo>
                      <a:pt x="17327" y="134641"/>
                    </a:lnTo>
                    <a:lnTo>
                      <a:pt x="37656" y="97190"/>
                    </a:lnTo>
                    <a:lnTo>
                      <a:pt x="64579" y="64563"/>
                    </a:lnTo>
                    <a:lnTo>
                      <a:pt x="97210" y="37645"/>
                    </a:lnTo>
                    <a:lnTo>
                      <a:pt x="134663" y="17321"/>
                    </a:lnTo>
                    <a:lnTo>
                      <a:pt x="176050" y="4477"/>
                    </a:lnTo>
                    <a:lnTo>
                      <a:pt x="220484" y="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4" name="object 14"/>
              <p:cNvSpPr/>
              <p:nvPr/>
            </p:nvSpPr>
            <p:spPr>
              <a:xfrm>
                <a:off x="868680" y="3273552"/>
                <a:ext cx="7315200" cy="150622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506220">
                    <a:moveTo>
                      <a:pt x="7064248" y="0"/>
                    </a:moveTo>
                    <a:lnTo>
                      <a:pt x="250964" y="0"/>
                    </a:lnTo>
                    <a:lnTo>
                      <a:pt x="205852" y="4044"/>
                    </a:lnTo>
                    <a:lnTo>
                      <a:pt x="163393" y="15704"/>
                    </a:lnTo>
                    <a:lnTo>
                      <a:pt x="124296" y="34271"/>
                    </a:lnTo>
                    <a:lnTo>
                      <a:pt x="89269" y="59033"/>
                    </a:lnTo>
                    <a:lnTo>
                      <a:pt x="59022" y="89283"/>
                    </a:lnTo>
                    <a:lnTo>
                      <a:pt x="34263" y="124309"/>
                    </a:lnTo>
                    <a:lnTo>
                      <a:pt x="15700" y="163402"/>
                    </a:lnTo>
                    <a:lnTo>
                      <a:pt x="4043" y="205853"/>
                    </a:lnTo>
                    <a:lnTo>
                      <a:pt x="0" y="250951"/>
                    </a:lnTo>
                    <a:lnTo>
                      <a:pt x="0" y="1505712"/>
                    </a:lnTo>
                    <a:lnTo>
                      <a:pt x="7315200" y="1505712"/>
                    </a:lnTo>
                    <a:lnTo>
                      <a:pt x="7315200" y="250951"/>
                    </a:lnTo>
                    <a:lnTo>
                      <a:pt x="7064248" y="0"/>
                    </a:lnTo>
                    <a:close/>
                  </a:path>
                </a:pathLst>
              </a:custGeom>
              <a:solidFill>
                <a:srgbClr val="FFFFFF"/>
              </a:solidFill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sp>
            <p:nvSpPr>
              <p:cNvPr id="15" name="object 15"/>
              <p:cNvSpPr/>
              <p:nvPr/>
            </p:nvSpPr>
            <p:spPr>
              <a:xfrm>
                <a:off x="868680" y="3273552"/>
                <a:ext cx="7315200" cy="1506220"/>
              </a:xfrm>
              <a:custGeom>
                <a:avLst/>
                <a:gdLst/>
                <a:ahLst/>
                <a:cxnLst/>
                <a:rect l="l" t="t" r="r" b="b"/>
                <a:pathLst>
                  <a:path w="7315200" h="1506220">
                    <a:moveTo>
                      <a:pt x="250964" y="0"/>
                    </a:moveTo>
                    <a:lnTo>
                      <a:pt x="7064248" y="0"/>
                    </a:lnTo>
                    <a:lnTo>
                      <a:pt x="7315200" y="250951"/>
                    </a:lnTo>
                    <a:lnTo>
                      <a:pt x="7315200" y="1505712"/>
                    </a:lnTo>
                    <a:lnTo>
                      <a:pt x="0" y="1505712"/>
                    </a:lnTo>
                    <a:lnTo>
                      <a:pt x="0" y="250951"/>
                    </a:lnTo>
                    <a:lnTo>
                      <a:pt x="4043" y="205853"/>
                    </a:lnTo>
                    <a:lnTo>
                      <a:pt x="15700" y="163402"/>
                    </a:lnTo>
                    <a:lnTo>
                      <a:pt x="34263" y="124309"/>
                    </a:lnTo>
                    <a:lnTo>
                      <a:pt x="59022" y="89283"/>
                    </a:lnTo>
                    <a:lnTo>
                      <a:pt x="89269" y="59033"/>
                    </a:lnTo>
                    <a:lnTo>
                      <a:pt x="124296" y="34271"/>
                    </a:lnTo>
                    <a:lnTo>
                      <a:pt x="163393" y="15704"/>
                    </a:lnTo>
                    <a:lnTo>
                      <a:pt x="205852" y="4044"/>
                    </a:lnTo>
                    <a:lnTo>
                      <a:pt x="250964" y="0"/>
                    </a:lnTo>
                    <a:close/>
                  </a:path>
                </a:pathLst>
              </a:custGeom>
              <a:ln w="76200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3" name="object 23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868680" y="4968240"/>
                <a:ext cx="7406640" cy="1248156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868680" y="4968240"/>
                <a:ext cx="7406640" cy="1248410"/>
              </a:xfrm>
              <a:custGeom>
                <a:avLst/>
                <a:gdLst/>
                <a:ahLst/>
                <a:cxnLst/>
                <a:rect l="l" t="t" r="r" b="b"/>
                <a:pathLst>
                  <a:path w="7406640" h="1248410">
                    <a:moveTo>
                      <a:pt x="208025" y="0"/>
                    </a:moveTo>
                    <a:lnTo>
                      <a:pt x="7198614" y="0"/>
                    </a:lnTo>
                    <a:lnTo>
                      <a:pt x="7406640" y="208026"/>
                    </a:lnTo>
                    <a:lnTo>
                      <a:pt x="7406640" y="1248156"/>
                    </a:lnTo>
                    <a:lnTo>
                      <a:pt x="0" y="1248156"/>
                    </a:lnTo>
                    <a:lnTo>
                      <a:pt x="0" y="208026"/>
                    </a:lnTo>
                    <a:lnTo>
                      <a:pt x="5494" y="160313"/>
                    </a:lnTo>
                    <a:lnTo>
                      <a:pt x="21144" y="116521"/>
                    </a:lnTo>
                    <a:lnTo>
                      <a:pt x="45702" y="77897"/>
                    </a:lnTo>
                    <a:lnTo>
                      <a:pt x="77918" y="45686"/>
                    </a:lnTo>
                    <a:lnTo>
                      <a:pt x="116543" y="21136"/>
                    </a:lnTo>
                    <a:lnTo>
                      <a:pt x="160329" y="5491"/>
                    </a:lnTo>
                    <a:lnTo>
                      <a:pt x="208025" y="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0" name="object 3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4405883" y="5337048"/>
                <a:ext cx="497573" cy="677418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1135577" y="1220731"/>
              <a:ext cx="6873240" cy="443420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4290" marR="5080" indent="-1270" algn="ctr">
                <a:lnSpc>
                  <a:spcPct val="100000"/>
                </a:lnSpc>
                <a:spcBef>
                  <a:spcPts val="95"/>
                </a:spcBef>
              </a:pPr>
              <a:r>
                <a:rPr sz="2800" spc="-25" dirty="0">
                  <a:latin typeface="Times New Roman"/>
                  <a:cs typeface="Times New Roman"/>
                </a:rPr>
                <a:t>посилення</a:t>
              </a:r>
              <a:r>
                <a:rPr sz="2800" spc="-10" dirty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патріотичного</a:t>
              </a:r>
              <a:r>
                <a:rPr sz="2800" spc="-25" dirty="0">
                  <a:latin typeface="Times New Roman"/>
                  <a:cs typeface="Times New Roman"/>
                </a:rPr>
                <a:t> </a:t>
              </a:r>
              <a:r>
                <a:rPr sz="2800" spc="-60" dirty="0" err="1">
                  <a:latin typeface="Times New Roman"/>
                  <a:cs typeface="Times New Roman"/>
                </a:rPr>
                <a:t>виховання</a:t>
              </a:r>
              <a:r>
                <a:rPr sz="2800" spc="-15" dirty="0">
                  <a:latin typeface="Times New Roman"/>
                  <a:cs typeface="Times New Roman"/>
                </a:rPr>
                <a:t> </a:t>
              </a:r>
              <a:r>
                <a:rPr sz="2800" spc="-60" dirty="0" err="1" smtClean="0">
                  <a:latin typeface="Times New Roman"/>
                  <a:cs typeface="Times New Roman"/>
                </a:rPr>
                <a:t>молоді</a:t>
              </a:r>
              <a:r>
                <a:rPr sz="2800" spc="-685" dirty="0" smtClean="0">
                  <a:latin typeface="Times New Roman"/>
                  <a:cs typeface="Times New Roman"/>
                </a:rPr>
                <a:t> </a:t>
              </a:r>
              <a:r>
                <a:rPr lang="uk-UA" sz="2800" spc="-685" dirty="0" smtClean="0">
                  <a:latin typeface="Times New Roman"/>
                  <a:cs typeface="Times New Roman"/>
                </a:rPr>
                <a:t>-</a:t>
              </a:r>
              <a:r>
                <a:rPr sz="2800" spc="-35" dirty="0" err="1" smtClean="0">
                  <a:latin typeface="Times New Roman"/>
                  <a:cs typeface="Times New Roman"/>
                </a:rPr>
                <a:t>формування</a:t>
              </a:r>
              <a:r>
                <a:rPr sz="2800" dirty="0" smtClean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нового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90" dirty="0">
                  <a:latin typeface="Times New Roman"/>
                  <a:cs typeface="Times New Roman"/>
                </a:rPr>
                <a:t>українця,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45" dirty="0">
                  <a:latin typeface="Times New Roman"/>
                  <a:cs typeface="Times New Roman"/>
                </a:rPr>
                <a:t>що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100" dirty="0">
                  <a:latin typeface="Times New Roman"/>
                  <a:cs typeface="Times New Roman"/>
                </a:rPr>
                <a:t>діє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45" dirty="0">
                  <a:latin typeface="Times New Roman"/>
                  <a:cs typeface="Times New Roman"/>
                </a:rPr>
                <a:t>на</a:t>
              </a:r>
              <a:r>
                <a:rPr sz="2800" spc="15" dirty="0">
                  <a:latin typeface="Times New Roman"/>
                  <a:cs typeface="Times New Roman"/>
                </a:rPr>
                <a:t> </a:t>
              </a:r>
              <a:r>
                <a:rPr sz="2800" spc="-50" dirty="0">
                  <a:latin typeface="Times New Roman"/>
                  <a:cs typeface="Times New Roman"/>
                </a:rPr>
                <a:t>основі </a:t>
              </a:r>
              <a:r>
                <a:rPr sz="2800" spc="-685" dirty="0">
                  <a:latin typeface="Times New Roman"/>
                  <a:cs typeface="Times New Roman"/>
                </a:rPr>
                <a:t> </a:t>
              </a:r>
              <a:r>
                <a:rPr sz="2800" spc="-40" dirty="0">
                  <a:latin typeface="Times New Roman"/>
                  <a:cs typeface="Times New Roman"/>
                </a:rPr>
                <a:t>національних</a:t>
              </a:r>
              <a:r>
                <a:rPr sz="2800" spc="-5" dirty="0">
                  <a:latin typeface="Times New Roman"/>
                  <a:cs typeface="Times New Roman"/>
                </a:rPr>
                <a:t> </a:t>
              </a:r>
              <a:r>
                <a:rPr sz="2800" spc="-95" dirty="0">
                  <a:latin typeface="Times New Roman"/>
                  <a:cs typeface="Times New Roman"/>
                </a:rPr>
                <a:t>та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45" dirty="0">
                  <a:latin typeface="Times New Roman"/>
                  <a:cs typeface="Times New Roman"/>
                </a:rPr>
                <a:t>європейських</a:t>
              </a:r>
              <a:r>
                <a:rPr sz="2800" dirty="0">
                  <a:latin typeface="Times New Roman"/>
                  <a:cs typeface="Times New Roman"/>
                </a:rPr>
                <a:t> </a:t>
              </a:r>
              <a:r>
                <a:rPr sz="2800" spc="-30" dirty="0">
                  <a:latin typeface="Times New Roman"/>
                  <a:cs typeface="Times New Roman"/>
                </a:rPr>
                <a:t>цінностей</a:t>
              </a:r>
              <a:endParaRPr sz="2800" dirty="0">
                <a:latin typeface="Times New Roman"/>
                <a:cs typeface="Times New Roman"/>
              </a:endParaRPr>
            </a:p>
            <a:p>
              <a:pPr marL="34925" marR="220979" algn="ctr">
                <a:lnSpc>
                  <a:spcPct val="100000"/>
                </a:lnSpc>
                <a:spcBef>
                  <a:spcPts val="2275"/>
                </a:spcBef>
              </a:pPr>
              <a:r>
                <a:rPr sz="2400" spc="-90" dirty="0">
                  <a:latin typeface="Times New Roman"/>
                  <a:cs typeface="Times New Roman"/>
                </a:rPr>
                <a:t>«Формування</a:t>
              </a:r>
              <a:r>
                <a:rPr sz="2400" spc="-25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компетентностей</a:t>
              </a:r>
              <a:r>
                <a:rPr sz="2400" spc="-15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особистості</a:t>
              </a:r>
              <a:r>
                <a:rPr sz="2400" spc="10" dirty="0">
                  <a:latin typeface="Times New Roman"/>
                  <a:cs typeface="Times New Roman"/>
                </a:rPr>
                <a:t> </a:t>
              </a:r>
              <a:r>
                <a:rPr sz="2400" spc="-110" dirty="0">
                  <a:latin typeface="Times New Roman"/>
                  <a:cs typeface="Times New Roman"/>
                </a:rPr>
                <a:t>в</a:t>
              </a:r>
              <a:r>
                <a:rPr sz="2400" spc="-10" dirty="0">
                  <a:latin typeface="Times New Roman"/>
                  <a:cs typeface="Times New Roman"/>
                </a:rPr>
                <a:t> </a:t>
              </a:r>
              <a:r>
                <a:rPr sz="2400" spc="-100" dirty="0">
                  <a:latin typeface="Times New Roman"/>
                  <a:cs typeface="Times New Roman"/>
                </a:rPr>
                <a:t>умовах </a:t>
              </a:r>
              <a:r>
                <a:rPr sz="2400" spc="-585" dirty="0">
                  <a:latin typeface="Times New Roman"/>
                  <a:cs typeface="Times New Roman"/>
                </a:rPr>
                <a:t> </a:t>
              </a:r>
              <a:r>
                <a:rPr sz="2400" spc="-65" dirty="0">
                  <a:latin typeface="Times New Roman"/>
                  <a:cs typeface="Times New Roman"/>
                </a:rPr>
                <a:t>сучасної</a:t>
              </a:r>
              <a:r>
                <a:rPr sz="2400" spc="5" dirty="0">
                  <a:latin typeface="Times New Roman"/>
                  <a:cs typeface="Times New Roman"/>
                </a:rPr>
                <a:t> </a:t>
              </a:r>
              <a:r>
                <a:rPr sz="2400" spc="-10" dirty="0">
                  <a:latin typeface="Times New Roman"/>
                  <a:cs typeface="Times New Roman"/>
                </a:rPr>
                <a:t>школи</a:t>
              </a:r>
              <a:r>
                <a:rPr sz="2400" spc="-25" dirty="0">
                  <a:latin typeface="Times New Roman"/>
                  <a:cs typeface="Times New Roman"/>
                </a:rPr>
                <a:t> через</a:t>
              </a:r>
              <a:r>
                <a:rPr sz="2400" dirty="0">
                  <a:latin typeface="Times New Roman"/>
                  <a:cs typeface="Times New Roman"/>
                </a:rPr>
                <a:t> </a:t>
              </a:r>
              <a:r>
                <a:rPr sz="2400" spc="-40" dirty="0">
                  <a:latin typeface="Times New Roman"/>
                  <a:cs typeface="Times New Roman"/>
                </a:rPr>
                <a:t>вивчення </a:t>
              </a:r>
              <a:r>
                <a:rPr sz="2400" spc="-50" dirty="0">
                  <a:latin typeface="Times New Roman"/>
                  <a:cs typeface="Times New Roman"/>
                </a:rPr>
                <a:t>системи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60" dirty="0">
                  <a:latin typeface="Times New Roman"/>
                  <a:cs typeface="Times New Roman"/>
                </a:rPr>
                <a:t>духовно- </a:t>
              </a:r>
              <a:r>
                <a:rPr sz="2400" spc="-55" dirty="0">
                  <a:latin typeface="Times New Roman"/>
                  <a:cs typeface="Times New Roman"/>
                </a:rPr>
                <a:t> </a:t>
              </a:r>
              <a:r>
                <a:rPr sz="2400" spc="-35" dirty="0">
                  <a:latin typeface="Times New Roman"/>
                  <a:cs typeface="Times New Roman"/>
                </a:rPr>
                <a:t>моральних</a:t>
              </a:r>
              <a:r>
                <a:rPr sz="2400" spc="-25" dirty="0">
                  <a:latin typeface="Times New Roman"/>
                  <a:cs typeface="Times New Roman"/>
                </a:rPr>
                <a:t> </a:t>
              </a:r>
              <a:r>
                <a:rPr sz="2400" spc="-80" dirty="0">
                  <a:latin typeface="Times New Roman"/>
                  <a:cs typeface="Times New Roman"/>
                </a:rPr>
                <a:t>та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75" dirty="0">
                  <a:latin typeface="Times New Roman"/>
                  <a:cs typeface="Times New Roman"/>
                </a:rPr>
                <a:t>культурних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25" dirty="0">
                  <a:latin typeface="Times New Roman"/>
                  <a:cs typeface="Times New Roman"/>
                </a:rPr>
                <a:t>цінностей </a:t>
              </a:r>
              <a:r>
                <a:rPr sz="2400" spc="-70" dirty="0">
                  <a:latin typeface="Times New Roman"/>
                  <a:cs typeface="Times New Roman"/>
                </a:rPr>
                <a:t>українського</a:t>
              </a:r>
              <a:endParaRPr sz="2400" dirty="0">
                <a:latin typeface="Times New Roman"/>
                <a:cs typeface="Times New Roman"/>
              </a:endParaRPr>
            </a:p>
            <a:p>
              <a:pPr marR="186690" algn="ctr">
                <a:lnSpc>
                  <a:spcPct val="100000"/>
                </a:lnSpc>
                <a:spcBef>
                  <a:spcPts val="5"/>
                </a:spcBef>
              </a:pPr>
              <a:r>
                <a:rPr sz="2400" spc="-95" dirty="0">
                  <a:latin typeface="Times New Roman"/>
                  <a:cs typeface="Times New Roman"/>
                </a:rPr>
                <a:t>народу»</a:t>
              </a:r>
              <a:endParaRPr sz="2400" dirty="0">
                <a:latin typeface="Times New Roman"/>
                <a:cs typeface="Times New Roman"/>
              </a:endParaRPr>
            </a:p>
            <a:p>
              <a:pPr marL="12065" marR="97790" indent="-1905" algn="ctr">
                <a:lnSpc>
                  <a:spcPct val="100000"/>
                </a:lnSpc>
                <a:spcBef>
                  <a:spcPts val="2195"/>
                </a:spcBef>
              </a:pPr>
              <a:r>
                <a:rPr sz="2400" spc="-20" dirty="0">
                  <a:latin typeface="Times New Roman"/>
                  <a:cs typeface="Times New Roman"/>
                </a:rPr>
                <a:t>Пріоритетним</a:t>
              </a:r>
              <a:r>
                <a:rPr sz="2400" spc="15" dirty="0">
                  <a:latin typeface="Times New Roman"/>
                  <a:cs typeface="Times New Roman"/>
                </a:rPr>
                <a:t>и</a:t>
              </a:r>
              <a:r>
                <a:rPr sz="2400" spc="-20" dirty="0">
                  <a:latin typeface="Times New Roman"/>
                  <a:cs typeface="Times New Roman"/>
                </a:rPr>
                <a:t> нап</a:t>
              </a:r>
              <a:r>
                <a:rPr sz="2400" spc="-80" dirty="0">
                  <a:latin typeface="Times New Roman"/>
                  <a:cs typeface="Times New Roman"/>
                </a:rPr>
                <a:t>рямкам</a:t>
              </a:r>
              <a:r>
                <a:rPr sz="2400" spc="-75" dirty="0">
                  <a:latin typeface="Times New Roman"/>
                  <a:cs typeface="Times New Roman"/>
                </a:rPr>
                <a:t>и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45" dirty="0">
                  <a:latin typeface="Times New Roman"/>
                  <a:cs typeface="Times New Roman"/>
                </a:rPr>
                <a:t>ви</a:t>
              </a:r>
              <a:r>
                <a:rPr sz="2400" spc="-70" dirty="0">
                  <a:latin typeface="Times New Roman"/>
                  <a:cs typeface="Times New Roman"/>
                </a:rPr>
                <a:t>хо</a:t>
              </a:r>
              <a:r>
                <a:rPr sz="2400" spc="-55" dirty="0">
                  <a:latin typeface="Times New Roman"/>
                  <a:cs typeface="Times New Roman"/>
                </a:rPr>
                <a:t>в</a:t>
              </a:r>
              <a:r>
                <a:rPr sz="2400" spc="-25" dirty="0">
                  <a:latin typeface="Times New Roman"/>
                  <a:cs typeface="Times New Roman"/>
                </a:rPr>
                <a:t>ної</a:t>
              </a:r>
              <a:r>
                <a:rPr sz="2400" spc="-35" dirty="0">
                  <a:latin typeface="Times New Roman"/>
                  <a:cs typeface="Times New Roman"/>
                </a:rPr>
                <a:t> </a:t>
              </a:r>
              <a:r>
                <a:rPr sz="2400" dirty="0">
                  <a:latin typeface="Times New Roman"/>
                  <a:cs typeface="Times New Roman"/>
                </a:rPr>
                <a:t>робот</a:t>
              </a:r>
              <a:r>
                <a:rPr sz="2400" spc="5" dirty="0">
                  <a:latin typeface="Times New Roman"/>
                  <a:cs typeface="Times New Roman"/>
                </a:rPr>
                <a:t>и</a:t>
              </a:r>
              <a:r>
                <a:rPr sz="2400" spc="-5" dirty="0">
                  <a:latin typeface="Times New Roman"/>
                  <a:cs typeface="Times New Roman"/>
                </a:rPr>
                <a:t> </a:t>
              </a:r>
              <a:r>
                <a:rPr sz="2400" spc="-204" dirty="0">
                  <a:latin typeface="Times New Roman"/>
                  <a:cs typeface="Times New Roman"/>
                </a:rPr>
                <a:t>у</a:t>
              </a:r>
              <a:r>
                <a:rPr sz="2400" dirty="0">
                  <a:latin typeface="Times New Roman"/>
                  <a:cs typeface="Times New Roman"/>
                </a:rPr>
                <a:t> </a:t>
              </a:r>
              <a:r>
                <a:rPr sz="2400" spc="-75" dirty="0" smtClean="0">
                  <a:latin typeface="Times New Roman"/>
                  <a:cs typeface="Times New Roman"/>
                </a:rPr>
                <a:t>202</a:t>
              </a:r>
              <a:r>
                <a:rPr lang="uk-UA" sz="2400" spc="-40" dirty="0">
                  <a:latin typeface="Times New Roman"/>
                  <a:cs typeface="Times New Roman"/>
                </a:rPr>
                <a:t>3</a:t>
              </a:r>
              <a:r>
                <a:rPr sz="2400" spc="-45" dirty="0" smtClean="0">
                  <a:latin typeface="Times New Roman"/>
                  <a:cs typeface="Times New Roman"/>
                </a:rPr>
                <a:t>-  </a:t>
              </a:r>
              <a:r>
                <a:rPr sz="2400" spc="-75" dirty="0" smtClean="0">
                  <a:latin typeface="Times New Roman"/>
                  <a:cs typeface="Times New Roman"/>
                </a:rPr>
                <a:t>202</a:t>
              </a:r>
              <a:r>
                <a:rPr lang="uk-UA" sz="2400" spc="-75" dirty="0" smtClean="0">
                  <a:latin typeface="Times New Roman"/>
                  <a:cs typeface="Times New Roman"/>
                </a:rPr>
                <a:t>4</a:t>
              </a:r>
              <a:r>
                <a:rPr sz="2400" spc="5" dirty="0" smtClean="0">
                  <a:latin typeface="Times New Roman"/>
                  <a:cs typeface="Times New Roman"/>
                </a:rPr>
                <a:t> </a:t>
              </a:r>
              <a:r>
                <a:rPr sz="2400" spc="-30" dirty="0">
                  <a:latin typeface="Times New Roman"/>
                  <a:cs typeface="Times New Roman"/>
                </a:rPr>
                <a:t>н.р.</a:t>
              </a:r>
              <a:r>
                <a:rPr sz="2400" spc="5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були</a:t>
              </a:r>
              <a:r>
                <a:rPr sz="2400" spc="10" dirty="0">
                  <a:latin typeface="Times New Roman"/>
                  <a:cs typeface="Times New Roman"/>
                </a:rPr>
                <a:t> </a:t>
              </a:r>
              <a:r>
                <a:rPr sz="2400" spc="-30" dirty="0">
                  <a:latin typeface="Times New Roman"/>
                  <a:cs typeface="Times New Roman"/>
                </a:rPr>
                <a:t>національно-патріотичне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виховання</a:t>
              </a:r>
              <a:r>
                <a:rPr sz="2400" spc="-20" dirty="0">
                  <a:latin typeface="Times New Roman"/>
                  <a:cs typeface="Times New Roman"/>
                </a:rPr>
                <a:t> </a:t>
              </a:r>
              <a:r>
                <a:rPr sz="2400" spc="-80" dirty="0">
                  <a:latin typeface="Times New Roman"/>
                  <a:cs typeface="Times New Roman"/>
                </a:rPr>
                <a:t>та </a:t>
              </a:r>
              <a:r>
                <a:rPr sz="2400" spc="-585" dirty="0">
                  <a:latin typeface="Times New Roman"/>
                  <a:cs typeface="Times New Roman"/>
                </a:rPr>
                <a:t> </a:t>
              </a:r>
              <a:r>
                <a:rPr sz="2400" spc="-55" dirty="0">
                  <a:latin typeface="Times New Roman"/>
                  <a:cs typeface="Times New Roman"/>
                </a:rPr>
                <a:t>духовний</a:t>
              </a:r>
              <a:r>
                <a:rPr sz="2400" spc="-40" dirty="0">
                  <a:latin typeface="Times New Roman"/>
                  <a:cs typeface="Times New Roman"/>
                </a:rPr>
                <a:t> </a:t>
              </a:r>
              <a:r>
                <a:rPr sz="2400" spc="-35" dirty="0">
                  <a:latin typeface="Times New Roman"/>
                  <a:cs typeface="Times New Roman"/>
                </a:rPr>
                <a:t>розвиток</a:t>
              </a:r>
              <a:r>
                <a:rPr sz="2400" spc="-15" dirty="0">
                  <a:latin typeface="Times New Roman"/>
                  <a:cs typeface="Times New Roman"/>
                </a:rPr>
                <a:t> дитини</a:t>
              </a:r>
              <a:endParaRPr sz="2400" dirty="0">
                <a:latin typeface="Times New Roman"/>
                <a:cs typeface="Times New Roman"/>
              </a:endParaRPr>
            </a:p>
          </p:txBody>
        </p:sp>
        <p:sp>
          <p:nvSpPr>
            <p:cNvPr id="42" name="Прямокутник із двома округленими протилежними кутами 41"/>
            <p:cNvSpPr/>
            <p:nvPr/>
          </p:nvSpPr>
          <p:spPr>
            <a:xfrm>
              <a:off x="138550" y="116632"/>
              <a:ext cx="8820472" cy="8640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28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ВИХОВНА РОБОТА СПРЯМОВАНА НА</a:t>
              </a:r>
              <a:endPara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4165410" y="2437136"/>
              <a:ext cx="184785" cy="2204085"/>
              <a:chOff x="4164901" y="2924365"/>
              <a:chExt cx="184785" cy="2204085"/>
            </a:xfrm>
          </p:grpSpPr>
          <p:pic>
            <p:nvPicPr>
              <p:cNvPr id="35" name="object 3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4180332" y="2929127"/>
                <a:ext cx="164591" cy="385572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4180332" y="2929127"/>
                <a:ext cx="165100" cy="386080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86079">
                    <a:moveTo>
                      <a:pt x="0" y="303275"/>
                    </a:moveTo>
                    <a:lnTo>
                      <a:pt x="41147" y="303275"/>
                    </a:lnTo>
                    <a:lnTo>
                      <a:pt x="41147" y="0"/>
                    </a:lnTo>
                    <a:lnTo>
                      <a:pt x="123443" y="0"/>
                    </a:lnTo>
                    <a:lnTo>
                      <a:pt x="123443" y="303275"/>
                    </a:lnTo>
                    <a:lnTo>
                      <a:pt x="164591" y="303275"/>
                    </a:lnTo>
                    <a:lnTo>
                      <a:pt x="82295" y="385572"/>
                    </a:lnTo>
                    <a:lnTo>
                      <a:pt x="0" y="303275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4169664" y="4739639"/>
                <a:ext cx="164591" cy="384048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4169664" y="4739639"/>
                <a:ext cx="165100" cy="384175"/>
              </a:xfrm>
              <a:custGeom>
                <a:avLst/>
                <a:gdLst/>
                <a:ahLst/>
                <a:cxnLst/>
                <a:rect l="l" t="t" r="r" b="b"/>
                <a:pathLst>
                  <a:path w="165100" h="384175">
                    <a:moveTo>
                      <a:pt x="0" y="301752"/>
                    </a:moveTo>
                    <a:lnTo>
                      <a:pt x="41148" y="301752"/>
                    </a:lnTo>
                    <a:lnTo>
                      <a:pt x="41148" y="0"/>
                    </a:lnTo>
                    <a:lnTo>
                      <a:pt x="123444" y="0"/>
                    </a:lnTo>
                    <a:lnTo>
                      <a:pt x="123444" y="301752"/>
                    </a:lnTo>
                    <a:lnTo>
                      <a:pt x="164591" y="301752"/>
                    </a:lnTo>
                    <a:lnTo>
                      <a:pt x="82296" y="384048"/>
                    </a:lnTo>
                    <a:lnTo>
                      <a:pt x="0" y="301752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35235613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object 31"/>
          <p:cNvSpPr txBox="1"/>
          <p:nvPr/>
        </p:nvSpPr>
        <p:spPr>
          <a:xfrm>
            <a:off x="1169204" y="4387344"/>
            <a:ext cx="3716654" cy="1397635"/>
          </a:xfrm>
          <a:prstGeom prst="rect">
            <a:avLst/>
          </a:prstGeom>
        </p:spPr>
        <p:txBody>
          <a:bodyPr vert="horz" wrap="square" lIns="0" tIns="12700" rIns="0" bIns="0" rtlCol="0">
            <a:spAutoFit/>
          </a:bodyPr>
          <a:lstStyle/>
          <a:p>
            <a:pPr marL="12700" marR="89535">
              <a:lnSpc>
                <a:spcPct val="100000"/>
              </a:lnSpc>
              <a:spcBef>
                <a:spcPts val="100"/>
              </a:spcBef>
            </a:pPr>
            <a:r>
              <a:rPr sz="1800" b="1" spc="-40" dirty="0">
                <a:solidFill>
                  <a:srgbClr val="CC6F2C"/>
                </a:solidFill>
                <a:latin typeface="Times New Roman"/>
                <a:cs typeface="Times New Roman"/>
              </a:rPr>
              <a:t>«Якщо</a:t>
            </a:r>
            <a:r>
              <a:rPr sz="1800" b="1" spc="-1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ми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будемо</a:t>
            </a:r>
            <a:r>
              <a:rPr sz="1800" b="1" spc="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сьогодні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навчати </a:t>
            </a:r>
            <a:r>
              <a:rPr sz="1800" b="1" spc="-434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так,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85" dirty="0">
                <a:solidFill>
                  <a:srgbClr val="CC6F2C"/>
                </a:solidFill>
                <a:latin typeface="Times New Roman"/>
                <a:cs typeface="Times New Roman"/>
              </a:rPr>
              <a:t>як</a:t>
            </a:r>
            <a:r>
              <a:rPr sz="1800" b="1" spc="-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CC6F2C"/>
                </a:solidFill>
                <a:latin typeface="Times New Roman"/>
                <a:cs typeface="Times New Roman"/>
              </a:rPr>
              <a:t>ми</a:t>
            </a:r>
            <a:r>
              <a:rPr sz="1800" b="1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50" dirty="0">
                <a:solidFill>
                  <a:srgbClr val="CC6F2C"/>
                </a:solidFill>
                <a:latin typeface="Times New Roman"/>
                <a:cs typeface="Times New Roman"/>
              </a:rPr>
              <a:t>навчали</a:t>
            </a:r>
            <a:r>
              <a:rPr sz="1800" b="1" spc="-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15" dirty="0">
                <a:solidFill>
                  <a:srgbClr val="CC6F2C"/>
                </a:solidFill>
                <a:latin typeface="Times New Roman"/>
                <a:cs typeface="Times New Roman"/>
              </a:rPr>
              <a:t>вчора,</a:t>
            </a:r>
            <a:r>
              <a:rPr sz="1800" b="1" spc="-25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45" dirty="0">
                <a:solidFill>
                  <a:srgbClr val="CC6F2C"/>
                </a:solidFill>
                <a:latin typeface="Times New Roman"/>
                <a:cs typeface="Times New Roman"/>
              </a:rPr>
              <a:t>ми </a:t>
            </a:r>
            <a:r>
              <a:rPr sz="1800" b="1" spc="-4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вкрадемо</a:t>
            </a:r>
            <a:r>
              <a:rPr sz="1800" b="1" spc="2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65" dirty="0">
                <a:solidFill>
                  <a:srgbClr val="CC6F2C"/>
                </a:solidFill>
                <a:latin typeface="Times New Roman"/>
                <a:cs typeface="Times New Roman"/>
              </a:rPr>
              <a:t>в</a:t>
            </a:r>
            <a:r>
              <a:rPr sz="1800" b="1" spc="-10" dirty="0">
                <a:solidFill>
                  <a:srgbClr val="CC6F2C"/>
                </a:solidFill>
                <a:latin typeface="Times New Roman"/>
                <a:cs typeface="Times New Roman"/>
              </a:rPr>
              <a:t> наших </a:t>
            </a:r>
            <a:r>
              <a:rPr sz="1800" b="1" spc="-20" dirty="0">
                <a:solidFill>
                  <a:srgbClr val="CC6F2C"/>
                </a:solidFill>
                <a:latin typeface="Times New Roman"/>
                <a:cs typeface="Times New Roman"/>
              </a:rPr>
              <a:t>дітей</a:t>
            </a:r>
            <a:r>
              <a:rPr sz="1800" b="1" spc="10" dirty="0">
                <a:solidFill>
                  <a:srgbClr val="CC6F2C"/>
                </a:solidFill>
                <a:latin typeface="Times New Roman"/>
                <a:cs typeface="Times New Roman"/>
              </a:rPr>
              <a:t> </a:t>
            </a:r>
            <a:r>
              <a:rPr sz="1800" b="1" spc="-35" dirty="0">
                <a:solidFill>
                  <a:srgbClr val="CC6F2C"/>
                </a:solidFill>
                <a:latin typeface="Times New Roman"/>
                <a:cs typeface="Times New Roman"/>
              </a:rPr>
              <a:t>завтра…»</a:t>
            </a:r>
            <a:endParaRPr sz="1800" dirty="0">
              <a:latin typeface="Times New Roman"/>
              <a:cs typeface="Times New Roman"/>
            </a:endParaRPr>
          </a:p>
          <a:p>
            <a:pPr marL="1383665">
              <a:lnSpc>
                <a:spcPct val="100000"/>
              </a:lnSpc>
              <a:spcBef>
                <a:spcPts val="5"/>
              </a:spcBef>
            </a:pPr>
            <a:r>
              <a:rPr sz="1800" spc="-40" dirty="0">
                <a:latin typeface="Times New Roman"/>
                <a:cs typeface="Times New Roman"/>
              </a:rPr>
              <a:t>Джон</a:t>
            </a:r>
            <a:r>
              <a:rPr sz="1800" spc="-55" dirty="0">
                <a:latin typeface="Times New Roman"/>
                <a:cs typeface="Times New Roman"/>
              </a:rPr>
              <a:t> </a:t>
            </a:r>
            <a:r>
              <a:rPr sz="1800" spc="-45" dirty="0">
                <a:latin typeface="Times New Roman"/>
                <a:cs typeface="Times New Roman"/>
              </a:rPr>
              <a:t>Дьюї,</a:t>
            </a:r>
            <a:endParaRPr sz="1800" dirty="0">
              <a:latin typeface="Times New Roman"/>
              <a:cs typeface="Times New Roman"/>
            </a:endParaRPr>
          </a:p>
          <a:p>
            <a:pPr marL="1383665">
              <a:lnSpc>
                <a:spcPct val="100000"/>
              </a:lnSpc>
            </a:pPr>
            <a:r>
              <a:rPr sz="1800" spc="-45" dirty="0">
                <a:latin typeface="Times New Roman"/>
                <a:cs typeface="Times New Roman"/>
              </a:rPr>
              <a:t>американський</a:t>
            </a:r>
            <a:r>
              <a:rPr sz="1800" spc="-15" dirty="0">
                <a:latin typeface="Times New Roman"/>
                <a:cs typeface="Times New Roman"/>
              </a:rPr>
              <a:t> </a:t>
            </a:r>
            <a:r>
              <a:rPr sz="1800" spc="40" dirty="0">
                <a:latin typeface="Times New Roman"/>
                <a:cs typeface="Times New Roman"/>
              </a:rPr>
              <a:t>філософ</a:t>
            </a:r>
            <a:endParaRPr sz="1800" dirty="0">
              <a:latin typeface="Times New Roman"/>
              <a:cs typeface="Times New Roman"/>
            </a:endParaRPr>
          </a:p>
        </p:txBody>
      </p:sp>
      <p:grpSp>
        <p:nvGrpSpPr>
          <p:cNvPr id="66" name="Групувати 65"/>
          <p:cNvGrpSpPr/>
          <p:nvPr/>
        </p:nvGrpSpPr>
        <p:grpSpPr>
          <a:xfrm>
            <a:off x="672722" y="313661"/>
            <a:ext cx="7715702" cy="6041753"/>
            <a:chOff x="672722" y="313661"/>
            <a:chExt cx="7715702" cy="6041753"/>
          </a:xfrm>
        </p:grpSpPr>
        <p:grpSp>
          <p:nvGrpSpPr>
            <p:cNvPr id="2" name="object 2"/>
            <p:cNvGrpSpPr/>
            <p:nvPr/>
          </p:nvGrpSpPr>
          <p:grpSpPr>
            <a:xfrm>
              <a:off x="839724" y="313661"/>
              <a:ext cx="7465059" cy="858519"/>
              <a:chOff x="839724" y="493776"/>
              <a:chExt cx="7465059" cy="858519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39724" y="493776"/>
                <a:ext cx="7464552" cy="858012"/>
              </a:xfrm>
              <a:prstGeom prst="rect">
                <a:avLst/>
              </a:prstGeom>
            </p:spPr>
            <p:style>
              <a:lnRef idx="2">
                <a:schemeClr val="accent4">
                  <a:shade val="50000"/>
                </a:schemeClr>
              </a:lnRef>
              <a:fillRef idx="1">
                <a:schemeClr val="accent4"/>
              </a:fillRef>
              <a:effectRef idx="0">
                <a:schemeClr val="accent4"/>
              </a:effectRef>
              <a:fontRef idx="minor">
                <a:schemeClr val="lt1"/>
              </a:fontRef>
            </p:style>
          </p:pic>
          <p:sp>
            <p:nvSpPr>
              <p:cNvPr id="4" name="object 4"/>
              <p:cNvSpPr/>
              <p:nvPr/>
            </p:nvSpPr>
            <p:spPr>
              <a:xfrm>
                <a:off x="839724" y="493776"/>
                <a:ext cx="7465059" cy="858519"/>
              </a:xfrm>
              <a:custGeom>
                <a:avLst/>
                <a:gdLst/>
                <a:ahLst/>
                <a:cxnLst/>
                <a:rect l="l" t="t" r="r" b="b"/>
                <a:pathLst>
                  <a:path w="7465059" h="858519">
                    <a:moveTo>
                      <a:pt x="143001" y="0"/>
                    </a:moveTo>
                    <a:lnTo>
                      <a:pt x="7321550" y="0"/>
                    </a:lnTo>
                    <a:lnTo>
                      <a:pt x="7464552" y="143001"/>
                    </a:lnTo>
                    <a:lnTo>
                      <a:pt x="7464552" y="858012"/>
                    </a:lnTo>
                    <a:lnTo>
                      <a:pt x="0" y="858012"/>
                    </a:lnTo>
                    <a:lnTo>
                      <a:pt x="0" y="143001"/>
                    </a:lnTo>
                    <a:lnTo>
                      <a:pt x="7290" y="97796"/>
                    </a:lnTo>
                    <a:lnTo>
                      <a:pt x="27590" y="58539"/>
                    </a:lnTo>
                    <a:lnTo>
                      <a:pt x="58545" y="27586"/>
                    </a:lnTo>
                    <a:lnTo>
                      <a:pt x="97800" y="7288"/>
                    </a:lnTo>
                    <a:lnTo>
                      <a:pt x="143001" y="0"/>
                    </a:lnTo>
                    <a:close/>
                  </a:path>
                </a:pathLst>
              </a:custGeom>
              <a:ln/>
            </p:spPr>
            <p:style>
              <a:lnRef idx="1">
                <a:schemeClr val="accent1"/>
              </a:lnRef>
              <a:fillRef idx="2">
                <a:schemeClr val="accent1"/>
              </a:fillRef>
              <a:effectRef idx="1">
                <a:schemeClr val="accent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grpSp>
          <p:nvGrpSpPr>
            <p:cNvPr id="7" name="object 7"/>
            <p:cNvGrpSpPr/>
            <p:nvPr/>
          </p:nvGrpSpPr>
          <p:grpSpPr>
            <a:xfrm>
              <a:off x="672722" y="1458272"/>
              <a:ext cx="2125345" cy="2295525"/>
              <a:chOff x="741997" y="1610677"/>
              <a:chExt cx="2125345" cy="2295525"/>
            </a:xfrm>
          </p:grpSpPr>
          <p:pic>
            <p:nvPicPr>
              <p:cNvPr id="8" name="object 8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746759" y="1615439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9" name="object 9"/>
              <p:cNvSpPr/>
              <p:nvPr/>
            </p:nvSpPr>
            <p:spPr>
              <a:xfrm>
                <a:off x="746759" y="1615439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4" y="2021586"/>
                    </a:moveTo>
                    <a:lnTo>
                      <a:pt x="264414" y="132207"/>
                    </a:lnTo>
                    <a:lnTo>
                      <a:pt x="271154" y="90415"/>
                    </a:lnTo>
                    <a:lnTo>
                      <a:pt x="289923" y="54123"/>
                    </a:lnTo>
                    <a:lnTo>
                      <a:pt x="318542" y="25505"/>
                    </a:lnTo>
                    <a:lnTo>
                      <a:pt x="354834" y="6739"/>
                    </a:lnTo>
                    <a:lnTo>
                      <a:pt x="396621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3"/>
                    </a:lnTo>
                    <a:lnTo>
                      <a:pt x="1850898" y="264413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0" y="2286000"/>
                    </a:lnTo>
                    <a:lnTo>
                      <a:pt x="132206" y="2286000"/>
                    </a:lnTo>
                    <a:lnTo>
                      <a:pt x="90420" y="2279260"/>
                    </a:lnTo>
                    <a:lnTo>
                      <a:pt x="54128" y="2260494"/>
                    </a:lnTo>
                    <a:lnTo>
                      <a:pt x="25509" y="2231876"/>
                    </a:lnTo>
                    <a:lnTo>
                      <a:pt x="6740" y="2195584"/>
                    </a:lnTo>
                    <a:lnTo>
                      <a:pt x="0" y="2153793"/>
                    </a:lnTo>
                    <a:lnTo>
                      <a:pt x="6740" y="2112001"/>
                    </a:lnTo>
                    <a:lnTo>
                      <a:pt x="25509" y="2075709"/>
                    </a:lnTo>
                    <a:lnTo>
                      <a:pt x="54128" y="2047091"/>
                    </a:lnTo>
                    <a:lnTo>
                      <a:pt x="90420" y="2028325"/>
                    </a:lnTo>
                    <a:lnTo>
                      <a:pt x="132206" y="2021586"/>
                    </a:lnTo>
                    <a:lnTo>
                      <a:pt x="264414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07" y="6739"/>
                    </a:lnTo>
                    <a:lnTo>
                      <a:pt x="474699" y="25505"/>
                    </a:lnTo>
                    <a:lnTo>
                      <a:pt x="503318" y="54123"/>
                    </a:lnTo>
                    <a:lnTo>
                      <a:pt x="522087" y="90415"/>
                    </a:lnTo>
                    <a:lnTo>
                      <a:pt x="528828" y="132207"/>
                    </a:lnTo>
                    <a:lnTo>
                      <a:pt x="522087" y="173998"/>
                    </a:lnTo>
                    <a:lnTo>
                      <a:pt x="503318" y="210290"/>
                    </a:lnTo>
                    <a:lnTo>
                      <a:pt x="474699" y="238908"/>
                    </a:lnTo>
                    <a:lnTo>
                      <a:pt x="438407" y="257674"/>
                    </a:lnTo>
                    <a:lnTo>
                      <a:pt x="396621" y="264413"/>
                    </a:lnTo>
                    <a:lnTo>
                      <a:pt x="370888" y="259220"/>
                    </a:lnTo>
                    <a:lnTo>
                      <a:pt x="349877" y="245062"/>
                    </a:lnTo>
                    <a:lnTo>
                      <a:pt x="335711" y="224069"/>
                    </a:lnTo>
                    <a:lnTo>
                      <a:pt x="330517" y="198374"/>
                    </a:lnTo>
                    <a:lnTo>
                      <a:pt x="335711" y="172604"/>
                    </a:lnTo>
                    <a:lnTo>
                      <a:pt x="349877" y="151574"/>
                    </a:lnTo>
                    <a:lnTo>
                      <a:pt x="370888" y="137402"/>
                    </a:lnTo>
                    <a:lnTo>
                      <a:pt x="396621" y="132207"/>
                    </a:lnTo>
                    <a:lnTo>
                      <a:pt x="528828" y="132207"/>
                    </a:lnTo>
                  </a:path>
                  <a:path w="2115820" h="2286000">
                    <a:moveTo>
                      <a:pt x="1850898" y="264413"/>
                    </a:moveTo>
                    <a:lnTo>
                      <a:pt x="396621" y="264413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0" name="object 10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874204" y="3632263"/>
                <a:ext cx="141732" cy="141731"/>
              </a:xfrm>
              <a:prstGeom prst="rect">
                <a:avLst/>
              </a:prstGeom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</p:pic>
          <p:sp>
            <p:nvSpPr>
              <p:cNvPr id="11" name="object 11"/>
              <p:cNvSpPr/>
              <p:nvPr/>
            </p:nvSpPr>
            <p:spPr>
              <a:xfrm>
                <a:off x="878966" y="3637025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5" h="264795">
                    <a:moveTo>
                      <a:pt x="0" y="264413"/>
                    </a:moveTo>
                    <a:lnTo>
                      <a:pt x="41786" y="257674"/>
                    </a:lnTo>
                    <a:lnTo>
                      <a:pt x="78078" y="238908"/>
                    </a:lnTo>
                    <a:lnTo>
                      <a:pt x="106697" y="210290"/>
                    </a:lnTo>
                    <a:lnTo>
                      <a:pt x="125466" y="173998"/>
                    </a:lnTo>
                    <a:lnTo>
                      <a:pt x="132207" y="132206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dk1"/>
              </a:lnRef>
              <a:fillRef idx="2">
                <a:schemeClr val="dk1"/>
              </a:fillRef>
              <a:effectRef idx="1">
                <a:schemeClr val="dk1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2" name="object 12"/>
            <p:cNvSpPr txBox="1"/>
            <p:nvPr/>
          </p:nvSpPr>
          <p:spPr>
            <a:xfrm>
              <a:off x="863530" y="1736513"/>
              <a:ext cx="1929266" cy="19825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245745" marR="238760" indent="4826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10" dirty="0" smtClean="0">
                  <a:latin typeface="Times New Roman"/>
                  <a:cs typeface="Times New Roman"/>
                </a:rPr>
                <a:t>Забезпечення компетентності спілкування державною мовою; спілкування іноземними мовами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3" name="object 13"/>
            <p:cNvGrpSpPr/>
            <p:nvPr/>
          </p:nvGrpSpPr>
          <p:grpSpPr>
            <a:xfrm>
              <a:off x="5585269" y="4059889"/>
              <a:ext cx="2803155" cy="2295525"/>
              <a:chOff x="5585269" y="3893629"/>
              <a:chExt cx="2125345" cy="2295525"/>
            </a:xfrm>
          </p:grpSpPr>
          <p:pic>
            <p:nvPicPr>
              <p:cNvPr id="14" name="object 14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5590032" y="3898391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  <p:sp>
            <p:nvSpPr>
              <p:cNvPr id="15" name="object 15"/>
              <p:cNvSpPr/>
              <p:nvPr/>
            </p:nvSpPr>
            <p:spPr>
              <a:xfrm>
                <a:off x="5590032" y="3898391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5"/>
                    </a:moveTo>
                    <a:lnTo>
                      <a:pt x="264413" y="132206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0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6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3"/>
                    </a:lnTo>
                    <a:lnTo>
                      <a:pt x="1850897" y="264413"/>
                    </a:lnTo>
                    <a:lnTo>
                      <a:pt x="1850897" y="2153792"/>
                    </a:lnTo>
                    <a:lnTo>
                      <a:pt x="1844158" y="2195579"/>
                    </a:lnTo>
                    <a:lnTo>
                      <a:pt x="1825392" y="2231871"/>
                    </a:lnTo>
                    <a:lnTo>
                      <a:pt x="1796774" y="2260490"/>
                    </a:lnTo>
                    <a:lnTo>
                      <a:pt x="1760482" y="2279259"/>
                    </a:lnTo>
                    <a:lnTo>
                      <a:pt x="1718690" y="2285999"/>
                    </a:lnTo>
                    <a:lnTo>
                      <a:pt x="132206" y="2285999"/>
                    </a:lnTo>
                    <a:lnTo>
                      <a:pt x="90415" y="2279259"/>
                    </a:lnTo>
                    <a:lnTo>
                      <a:pt x="54123" y="2260490"/>
                    </a:lnTo>
                    <a:lnTo>
                      <a:pt x="25505" y="2231871"/>
                    </a:lnTo>
                    <a:lnTo>
                      <a:pt x="6739" y="2195579"/>
                    </a:lnTo>
                    <a:lnTo>
                      <a:pt x="0" y="2153792"/>
                    </a:lnTo>
                    <a:lnTo>
                      <a:pt x="6739" y="2112006"/>
                    </a:lnTo>
                    <a:lnTo>
                      <a:pt x="25505" y="2075714"/>
                    </a:lnTo>
                    <a:lnTo>
                      <a:pt x="54123" y="2047095"/>
                    </a:lnTo>
                    <a:lnTo>
                      <a:pt x="90415" y="2028326"/>
                    </a:lnTo>
                    <a:lnTo>
                      <a:pt x="132206" y="2021585"/>
                    </a:lnTo>
                    <a:lnTo>
                      <a:pt x="264413" y="2021585"/>
                    </a:lnTo>
                    <a:close/>
                  </a:path>
                  <a:path w="2115820" h="2286000">
                    <a:moveTo>
                      <a:pt x="396620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6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0" y="264413"/>
                    </a:lnTo>
                    <a:lnTo>
                      <a:pt x="370925" y="259220"/>
                    </a:lnTo>
                    <a:lnTo>
                      <a:pt x="349932" y="245062"/>
                    </a:lnTo>
                    <a:lnTo>
                      <a:pt x="335774" y="224069"/>
                    </a:lnTo>
                    <a:lnTo>
                      <a:pt x="330580" y="198373"/>
                    </a:lnTo>
                    <a:lnTo>
                      <a:pt x="335774" y="172604"/>
                    </a:lnTo>
                    <a:lnTo>
                      <a:pt x="349932" y="151574"/>
                    </a:lnTo>
                    <a:lnTo>
                      <a:pt x="370925" y="137402"/>
                    </a:lnTo>
                    <a:lnTo>
                      <a:pt x="396620" y="132206"/>
                    </a:lnTo>
                    <a:lnTo>
                      <a:pt x="528827" y="132206"/>
                    </a:lnTo>
                  </a:path>
                  <a:path w="2115820" h="2286000">
                    <a:moveTo>
                      <a:pt x="1850897" y="264413"/>
                    </a:moveTo>
                    <a:lnTo>
                      <a:pt x="396620" y="264413"/>
                    </a:ln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16" name="object 16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5717476" y="5915215"/>
                <a:ext cx="141732" cy="141731"/>
              </a:xfrm>
              <a:prstGeom prst="rect">
                <a:avLst/>
              </a:prstGeom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</p:pic>
          <p:sp>
            <p:nvSpPr>
              <p:cNvPr id="17" name="object 17"/>
              <p:cNvSpPr/>
              <p:nvPr/>
            </p:nvSpPr>
            <p:spPr>
              <a:xfrm>
                <a:off x="5722239" y="5919977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4"/>
                    </a:moveTo>
                    <a:lnTo>
                      <a:pt x="41791" y="257673"/>
                    </a:lnTo>
                    <a:lnTo>
                      <a:pt x="78083" y="238904"/>
                    </a:lnTo>
                    <a:lnTo>
                      <a:pt x="106701" y="210285"/>
                    </a:lnTo>
                    <a:lnTo>
                      <a:pt x="125467" y="173993"/>
                    </a:lnTo>
                    <a:lnTo>
                      <a:pt x="132207" y="132207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accent6"/>
              </a:lnRef>
              <a:fillRef idx="2">
                <a:schemeClr val="accent6"/>
              </a:fillRef>
              <a:effectRef idx="1">
                <a:schemeClr val="accent6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8" name="object 18"/>
            <p:cNvSpPr txBox="1"/>
            <p:nvPr/>
          </p:nvSpPr>
          <p:spPr>
            <a:xfrm>
              <a:off x="6009002" y="4330107"/>
              <a:ext cx="2115820" cy="1995418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-127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 smtClean="0">
                  <a:latin typeface="Times New Roman"/>
                  <a:cs typeface="Times New Roman"/>
                </a:rPr>
                <a:t>Соціальна та громадянська компетентності;</a:t>
              </a:r>
            </a:p>
            <a:p>
              <a:pPr marL="12700" marR="5080" indent="-1270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>
                  <a:latin typeface="Times New Roman"/>
                  <a:cs typeface="Times New Roman"/>
                </a:rPr>
                <a:t>о</a:t>
              </a:r>
              <a:r>
                <a:rPr lang="uk-UA" sz="1600" spc="-55" dirty="0" smtClean="0">
                  <a:latin typeface="Times New Roman"/>
                  <a:cs typeface="Times New Roman"/>
                </a:rPr>
                <a:t>бізнаність та здатність до самовираження в сфері культури; екологічна грамотність і здорове життя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9" name="object 19"/>
            <p:cNvGrpSpPr/>
            <p:nvPr/>
          </p:nvGrpSpPr>
          <p:grpSpPr>
            <a:xfrm>
              <a:off x="5907255" y="1457170"/>
              <a:ext cx="2125345" cy="2295525"/>
              <a:chOff x="5713285" y="1415605"/>
              <a:chExt cx="2125345" cy="2295525"/>
            </a:xfrm>
          </p:grpSpPr>
          <p:pic>
            <p:nvPicPr>
              <p:cNvPr id="20" name="object 20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5718047" y="1420367"/>
                <a:ext cx="2115311" cy="2286000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1" name="object 21"/>
              <p:cNvSpPr/>
              <p:nvPr/>
            </p:nvSpPr>
            <p:spPr>
              <a:xfrm>
                <a:off x="5718047" y="1420367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6"/>
                    </a:moveTo>
                    <a:lnTo>
                      <a:pt x="264413" y="132207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1" y="0"/>
                    </a:lnTo>
                    <a:lnTo>
                      <a:pt x="1983104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1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4" y="264414"/>
                    </a:lnTo>
                    <a:lnTo>
                      <a:pt x="1850898" y="264414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1" y="2286000"/>
                    </a:lnTo>
                    <a:lnTo>
                      <a:pt x="132206" y="2286000"/>
                    </a:lnTo>
                    <a:lnTo>
                      <a:pt x="90415" y="2279260"/>
                    </a:lnTo>
                    <a:lnTo>
                      <a:pt x="54123" y="2260494"/>
                    </a:lnTo>
                    <a:lnTo>
                      <a:pt x="25505" y="2231876"/>
                    </a:lnTo>
                    <a:lnTo>
                      <a:pt x="6739" y="2195584"/>
                    </a:lnTo>
                    <a:lnTo>
                      <a:pt x="0" y="2153793"/>
                    </a:lnTo>
                    <a:lnTo>
                      <a:pt x="6739" y="2112001"/>
                    </a:lnTo>
                    <a:lnTo>
                      <a:pt x="25505" y="2075709"/>
                    </a:lnTo>
                    <a:lnTo>
                      <a:pt x="54123" y="2047091"/>
                    </a:lnTo>
                    <a:lnTo>
                      <a:pt x="90415" y="2028325"/>
                    </a:lnTo>
                    <a:lnTo>
                      <a:pt x="132206" y="2021586"/>
                    </a:lnTo>
                    <a:lnTo>
                      <a:pt x="264413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7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1" y="264414"/>
                    </a:lnTo>
                    <a:lnTo>
                      <a:pt x="370905" y="259220"/>
                    </a:lnTo>
                    <a:lnTo>
                      <a:pt x="349869" y="245062"/>
                    </a:lnTo>
                    <a:lnTo>
                      <a:pt x="335666" y="224069"/>
                    </a:lnTo>
                    <a:lnTo>
                      <a:pt x="330453" y="198374"/>
                    </a:lnTo>
                    <a:lnTo>
                      <a:pt x="335666" y="172604"/>
                    </a:lnTo>
                    <a:lnTo>
                      <a:pt x="349869" y="151574"/>
                    </a:lnTo>
                    <a:lnTo>
                      <a:pt x="370905" y="137402"/>
                    </a:lnTo>
                    <a:lnTo>
                      <a:pt x="396621" y="132207"/>
                    </a:lnTo>
                    <a:lnTo>
                      <a:pt x="528827" y="132207"/>
                    </a:lnTo>
                  </a:path>
                  <a:path w="2115820" h="2286000">
                    <a:moveTo>
                      <a:pt x="1850898" y="264414"/>
                    </a:moveTo>
                    <a:lnTo>
                      <a:pt x="396621" y="264414"/>
                    </a:lnTo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2" name="object 22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5845492" y="3437191"/>
                <a:ext cx="141732" cy="141732"/>
              </a:xfrm>
              <a:prstGeom prst="rect">
                <a:avLst/>
              </a:prstGeom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</p:pic>
          <p:sp>
            <p:nvSpPr>
              <p:cNvPr id="23" name="object 23"/>
              <p:cNvSpPr/>
              <p:nvPr/>
            </p:nvSpPr>
            <p:spPr>
              <a:xfrm>
                <a:off x="5850254" y="3441953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4"/>
                    </a:moveTo>
                    <a:lnTo>
                      <a:pt x="41791" y="257674"/>
                    </a:lnTo>
                    <a:lnTo>
                      <a:pt x="78083" y="238908"/>
                    </a:lnTo>
                    <a:lnTo>
                      <a:pt x="106701" y="210290"/>
                    </a:lnTo>
                    <a:lnTo>
                      <a:pt x="125467" y="173998"/>
                    </a:lnTo>
                    <a:lnTo>
                      <a:pt x="132207" y="132207"/>
                    </a:lnTo>
                    <a:lnTo>
                      <a:pt x="132207" y="0"/>
                    </a:lnTo>
                  </a:path>
                </a:pathLst>
              </a:custGeom>
              <a:ln/>
            </p:spPr>
            <p:style>
              <a:lnRef idx="1">
                <a:schemeClr val="accent5"/>
              </a:lnRef>
              <a:fillRef idx="2">
                <a:schemeClr val="accent5"/>
              </a:fillRef>
              <a:effectRef idx="1">
                <a:schemeClr val="accent5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4" name="object 24"/>
            <p:cNvSpPr txBox="1"/>
            <p:nvPr/>
          </p:nvSpPr>
          <p:spPr>
            <a:xfrm>
              <a:off x="6249163" y="1739859"/>
              <a:ext cx="1524658" cy="1982594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150495">
                <a:lnSpc>
                  <a:spcPct val="100000"/>
                </a:lnSpc>
                <a:spcBef>
                  <a:spcPts val="100"/>
                </a:spcBef>
              </a:pPr>
              <a:r>
                <a:rPr lang="uk-UA" sz="1600" spc="-55" dirty="0" smtClean="0">
                  <a:latin typeface="Times New Roman"/>
                  <a:cs typeface="Times New Roman"/>
                </a:rPr>
                <a:t>Інформаційно-цифрова компетентність; вміння вчитися впродовж всього життя; ініціативність і підприємливість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5" name="object 25"/>
            <p:cNvGrpSpPr/>
            <p:nvPr/>
          </p:nvGrpSpPr>
          <p:grpSpPr>
            <a:xfrm>
              <a:off x="3294980" y="1444417"/>
              <a:ext cx="2125345" cy="2295525"/>
              <a:chOff x="3114865" y="1610677"/>
              <a:chExt cx="2125345" cy="2295525"/>
            </a:xfrm>
          </p:grpSpPr>
          <p:pic>
            <p:nvPicPr>
              <p:cNvPr id="26" name="object 26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3119627" y="1615439"/>
                <a:ext cx="2115312" cy="2286000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pic>
          <p:sp>
            <p:nvSpPr>
              <p:cNvPr id="27" name="object 27"/>
              <p:cNvSpPr/>
              <p:nvPr/>
            </p:nvSpPr>
            <p:spPr>
              <a:xfrm>
                <a:off x="3119627" y="1615439"/>
                <a:ext cx="2115820" cy="2286000"/>
              </a:xfrm>
              <a:custGeom>
                <a:avLst/>
                <a:gdLst/>
                <a:ahLst/>
                <a:cxnLst/>
                <a:rect l="l" t="t" r="r" b="b"/>
                <a:pathLst>
                  <a:path w="2115820" h="2286000">
                    <a:moveTo>
                      <a:pt x="264413" y="2021586"/>
                    </a:moveTo>
                    <a:lnTo>
                      <a:pt x="264413" y="132207"/>
                    </a:lnTo>
                    <a:lnTo>
                      <a:pt x="271153" y="90415"/>
                    </a:lnTo>
                    <a:lnTo>
                      <a:pt x="289919" y="54123"/>
                    </a:lnTo>
                    <a:lnTo>
                      <a:pt x="318537" y="25505"/>
                    </a:lnTo>
                    <a:lnTo>
                      <a:pt x="354829" y="6739"/>
                    </a:lnTo>
                    <a:lnTo>
                      <a:pt x="396621" y="0"/>
                    </a:lnTo>
                    <a:lnTo>
                      <a:pt x="1983105" y="0"/>
                    </a:lnTo>
                    <a:lnTo>
                      <a:pt x="2024896" y="6739"/>
                    </a:lnTo>
                    <a:lnTo>
                      <a:pt x="2061188" y="25505"/>
                    </a:lnTo>
                    <a:lnTo>
                      <a:pt x="2089806" y="54123"/>
                    </a:lnTo>
                    <a:lnTo>
                      <a:pt x="2108572" y="90415"/>
                    </a:lnTo>
                    <a:lnTo>
                      <a:pt x="2115312" y="132207"/>
                    </a:lnTo>
                    <a:lnTo>
                      <a:pt x="2108572" y="173998"/>
                    </a:lnTo>
                    <a:lnTo>
                      <a:pt x="2089806" y="210290"/>
                    </a:lnTo>
                    <a:lnTo>
                      <a:pt x="2061188" y="238908"/>
                    </a:lnTo>
                    <a:lnTo>
                      <a:pt x="2024896" y="257674"/>
                    </a:lnTo>
                    <a:lnTo>
                      <a:pt x="1983105" y="264413"/>
                    </a:lnTo>
                    <a:lnTo>
                      <a:pt x="1850898" y="264413"/>
                    </a:lnTo>
                    <a:lnTo>
                      <a:pt x="1850898" y="2153793"/>
                    </a:lnTo>
                    <a:lnTo>
                      <a:pt x="1844158" y="2195584"/>
                    </a:lnTo>
                    <a:lnTo>
                      <a:pt x="1825392" y="2231876"/>
                    </a:lnTo>
                    <a:lnTo>
                      <a:pt x="1796774" y="2260494"/>
                    </a:lnTo>
                    <a:lnTo>
                      <a:pt x="1760482" y="2279260"/>
                    </a:lnTo>
                    <a:lnTo>
                      <a:pt x="1718691" y="2286000"/>
                    </a:lnTo>
                    <a:lnTo>
                      <a:pt x="132207" y="2286000"/>
                    </a:lnTo>
                    <a:lnTo>
                      <a:pt x="90415" y="2279260"/>
                    </a:lnTo>
                    <a:lnTo>
                      <a:pt x="54123" y="2260494"/>
                    </a:lnTo>
                    <a:lnTo>
                      <a:pt x="25505" y="2231876"/>
                    </a:lnTo>
                    <a:lnTo>
                      <a:pt x="6739" y="2195584"/>
                    </a:lnTo>
                    <a:lnTo>
                      <a:pt x="0" y="2153793"/>
                    </a:lnTo>
                    <a:lnTo>
                      <a:pt x="6739" y="2112001"/>
                    </a:lnTo>
                    <a:lnTo>
                      <a:pt x="25505" y="2075709"/>
                    </a:lnTo>
                    <a:lnTo>
                      <a:pt x="54123" y="2047091"/>
                    </a:lnTo>
                    <a:lnTo>
                      <a:pt x="90415" y="2028325"/>
                    </a:lnTo>
                    <a:lnTo>
                      <a:pt x="132207" y="2021586"/>
                    </a:lnTo>
                    <a:lnTo>
                      <a:pt x="264413" y="2021586"/>
                    </a:lnTo>
                    <a:close/>
                  </a:path>
                  <a:path w="2115820" h="2286000">
                    <a:moveTo>
                      <a:pt x="396621" y="0"/>
                    </a:moveTo>
                    <a:lnTo>
                      <a:pt x="438412" y="6739"/>
                    </a:lnTo>
                    <a:lnTo>
                      <a:pt x="474704" y="25505"/>
                    </a:lnTo>
                    <a:lnTo>
                      <a:pt x="503322" y="54123"/>
                    </a:lnTo>
                    <a:lnTo>
                      <a:pt x="522088" y="90415"/>
                    </a:lnTo>
                    <a:lnTo>
                      <a:pt x="528827" y="132207"/>
                    </a:lnTo>
                    <a:lnTo>
                      <a:pt x="522088" y="173998"/>
                    </a:lnTo>
                    <a:lnTo>
                      <a:pt x="503322" y="210290"/>
                    </a:lnTo>
                    <a:lnTo>
                      <a:pt x="474704" y="238908"/>
                    </a:lnTo>
                    <a:lnTo>
                      <a:pt x="438412" y="257674"/>
                    </a:lnTo>
                    <a:lnTo>
                      <a:pt x="396621" y="264413"/>
                    </a:lnTo>
                    <a:lnTo>
                      <a:pt x="370925" y="259220"/>
                    </a:lnTo>
                    <a:lnTo>
                      <a:pt x="349932" y="245062"/>
                    </a:lnTo>
                    <a:lnTo>
                      <a:pt x="335774" y="224069"/>
                    </a:lnTo>
                    <a:lnTo>
                      <a:pt x="330581" y="198374"/>
                    </a:lnTo>
                    <a:lnTo>
                      <a:pt x="335774" y="172604"/>
                    </a:lnTo>
                    <a:lnTo>
                      <a:pt x="349932" y="151574"/>
                    </a:lnTo>
                    <a:lnTo>
                      <a:pt x="370925" y="137402"/>
                    </a:lnTo>
                    <a:lnTo>
                      <a:pt x="396621" y="132207"/>
                    </a:lnTo>
                    <a:lnTo>
                      <a:pt x="528827" y="132207"/>
                    </a:lnTo>
                  </a:path>
                  <a:path w="2115820" h="2286000">
                    <a:moveTo>
                      <a:pt x="1850898" y="264413"/>
                    </a:moveTo>
                    <a:lnTo>
                      <a:pt x="396621" y="264413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8" name="object 28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3247072" y="3632263"/>
                <a:ext cx="141731" cy="141731"/>
              </a:xfrm>
              <a:prstGeom prst="rect">
                <a:avLst/>
              </a:prstGeom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</p:pic>
          <p:sp>
            <p:nvSpPr>
              <p:cNvPr id="29" name="object 29"/>
              <p:cNvSpPr/>
              <p:nvPr/>
            </p:nvSpPr>
            <p:spPr>
              <a:xfrm>
                <a:off x="3251834" y="3637025"/>
                <a:ext cx="132715" cy="264795"/>
              </a:xfrm>
              <a:custGeom>
                <a:avLst/>
                <a:gdLst/>
                <a:ahLst/>
                <a:cxnLst/>
                <a:rect l="l" t="t" r="r" b="b"/>
                <a:pathLst>
                  <a:path w="132714" h="264795">
                    <a:moveTo>
                      <a:pt x="0" y="264413"/>
                    </a:moveTo>
                    <a:lnTo>
                      <a:pt x="41791" y="257674"/>
                    </a:lnTo>
                    <a:lnTo>
                      <a:pt x="78083" y="238908"/>
                    </a:lnTo>
                    <a:lnTo>
                      <a:pt x="106701" y="210290"/>
                    </a:lnTo>
                    <a:lnTo>
                      <a:pt x="125467" y="173998"/>
                    </a:lnTo>
                    <a:lnTo>
                      <a:pt x="132206" y="132206"/>
                    </a:lnTo>
                    <a:lnTo>
                      <a:pt x="132206" y="0"/>
                    </a:lnTo>
                  </a:path>
                </a:pathLst>
              </a:custGeom>
              <a:ln/>
            </p:spPr>
            <p:style>
              <a:lnRef idx="1">
                <a:schemeClr val="accent4"/>
              </a:lnRef>
              <a:fillRef idx="2">
                <a:schemeClr val="accent4"/>
              </a:fillRef>
              <a:effectRef idx="1">
                <a:schemeClr val="accent4"/>
              </a:effectRef>
              <a:fontRef idx="minor">
                <a:schemeClr val="dk1"/>
              </a:fontRef>
            </p:style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30" name="object 30"/>
            <p:cNvSpPr txBox="1"/>
            <p:nvPr/>
          </p:nvSpPr>
          <p:spPr>
            <a:xfrm>
              <a:off x="3596628" y="1767130"/>
              <a:ext cx="1579145" cy="1674817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>
                <a:lnSpc>
                  <a:spcPct val="100000"/>
                </a:lnSpc>
                <a:spcBef>
                  <a:spcPts val="100"/>
                </a:spcBef>
              </a:pPr>
              <a:r>
                <a:rPr lang="uk-UA" sz="1800" spc="-20" dirty="0" smtClean="0">
                  <a:latin typeface="Times New Roman"/>
                  <a:cs typeface="Times New Roman"/>
                </a:rPr>
                <a:t>Математична грамотність, компетентності в природничих науках та технологіях</a:t>
              </a:r>
              <a:endParaRPr sz="1800" dirty="0">
                <a:latin typeface="Times New Roman"/>
                <a:cs typeface="Times New Roman"/>
              </a:endParaRPr>
            </a:p>
          </p:txBody>
        </p:sp>
        <p:grpSp>
          <p:nvGrpSpPr>
            <p:cNvPr id="32" name="object 32"/>
            <p:cNvGrpSpPr/>
            <p:nvPr/>
          </p:nvGrpSpPr>
          <p:grpSpPr>
            <a:xfrm>
              <a:off x="1882267" y="1209166"/>
              <a:ext cx="4916551" cy="2842217"/>
              <a:chOff x="1882267" y="1209166"/>
              <a:chExt cx="4916551" cy="2842217"/>
            </a:xfrm>
          </p:grpSpPr>
          <p:pic>
            <p:nvPicPr>
              <p:cNvPr id="33" name="object 33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882267" y="1209166"/>
                <a:ext cx="283718" cy="328549"/>
              </a:xfrm>
              <a:prstGeom prst="rect">
                <a:avLst/>
              </a:prstGeom>
            </p:spPr>
          </p:pic>
          <p:sp>
            <p:nvSpPr>
              <p:cNvPr id="34" name="object 34"/>
              <p:cNvSpPr/>
              <p:nvPr/>
            </p:nvSpPr>
            <p:spPr>
              <a:xfrm>
                <a:off x="1882267" y="1209166"/>
                <a:ext cx="2838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283844" h="328930">
                    <a:moveTo>
                      <a:pt x="0" y="213360"/>
                    </a:moveTo>
                    <a:lnTo>
                      <a:pt x="32257" y="238633"/>
                    </a:lnTo>
                    <a:lnTo>
                      <a:pt x="219075" y="0"/>
                    </a:lnTo>
                    <a:lnTo>
                      <a:pt x="283718" y="50546"/>
                    </a:lnTo>
                    <a:lnTo>
                      <a:pt x="96900" y="289179"/>
                    </a:lnTo>
                    <a:lnTo>
                      <a:pt x="129158" y="314579"/>
                    </a:lnTo>
                    <a:lnTo>
                      <a:pt x="13969" y="328549"/>
                    </a:lnTo>
                    <a:lnTo>
                      <a:pt x="0" y="213360"/>
                    </a:lnTo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5" name="object 35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2874542" y="2481072"/>
                <a:ext cx="385572" cy="164591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2874542" y="2481072"/>
                <a:ext cx="386080" cy="165100"/>
              </a:xfrm>
              <a:custGeom>
                <a:avLst/>
                <a:gdLst/>
                <a:ahLst/>
                <a:cxnLst/>
                <a:rect l="l" t="t" r="r" b="b"/>
                <a:pathLst>
                  <a:path w="386080" h="165100">
                    <a:moveTo>
                      <a:pt x="303275" y="164591"/>
                    </a:moveTo>
                    <a:lnTo>
                      <a:pt x="303275" y="123443"/>
                    </a:lnTo>
                    <a:lnTo>
                      <a:pt x="0" y="123443"/>
                    </a:lnTo>
                    <a:lnTo>
                      <a:pt x="0" y="41148"/>
                    </a:lnTo>
                    <a:lnTo>
                      <a:pt x="303275" y="41148"/>
                    </a:lnTo>
                    <a:lnTo>
                      <a:pt x="303275" y="0"/>
                    </a:lnTo>
                    <a:lnTo>
                      <a:pt x="385572" y="82295"/>
                    </a:lnTo>
                    <a:lnTo>
                      <a:pt x="303275" y="164591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499430" y="2481077"/>
                <a:ext cx="385571" cy="163067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5485575" y="2467222"/>
                <a:ext cx="386080" cy="163195"/>
              </a:xfrm>
              <a:custGeom>
                <a:avLst/>
                <a:gdLst/>
                <a:ahLst/>
                <a:cxnLst/>
                <a:rect l="l" t="t" r="r" b="b"/>
                <a:pathLst>
                  <a:path w="386079" h="163194">
                    <a:moveTo>
                      <a:pt x="304038" y="163067"/>
                    </a:moveTo>
                    <a:lnTo>
                      <a:pt x="304038" y="122300"/>
                    </a:lnTo>
                    <a:lnTo>
                      <a:pt x="0" y="122300"/>
                    </a:lnTo>
                    <a:lnTo>
                      <a:pt x="0" y="40766"/>
                    </a:lnTo>
                    <a:lnTo>
                      <a:pt x="304038" y="40766"/>
                    </a:lnTo>
                    <a:lnTo>
                      <a:pt x="304038" y="0"/>
                    </a:lnTo>
                    <a:lnTo>
                      <a:pt x="385571" y="81533"/>
                    </a:lnTo>
                    <a:lnTo>
                      <a:pt x="304038" y="163067"/>
                    </a:lnTo>
                    <a:close/>
                  </a:path>
                </a:pathLst>
              </a:custGeom>
              <a:ln w="9524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9" name="object 39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6514973" y="3722453"/>
                <a:ext cx="283718" cy="328549"/>
              </a:xfrm>
              <a:prstGeom prst="rect">
                <a:avLst/>
              </a:prstGeom>
            </p:spPr>
          </p:pic>
          <p:sp>
            <p:nvSpPr>
              <p:cNvPr id="40" name="object 40"/>
              <p:cNvSpPr/>
              <p:nvPr/>
            </p:nvSpPr>
            <p:spPr>
              <a:xfrm>
                <a:off x="6514973" y="3722453"/>
                <a:ext cx="283845" cy="328930"/>
              </a:xfrm>
              <a:custGeom>
                <a:avLst/>
                <a:gdLst/>
                <a:ahLst/>
                <a:cxnLst/>
                <a:rect l="l" t="t" r="r" b="b"/>
                <a:pathLst>
                  <a:path w="283845" h="328929">
                    <a:moveTo>
                      <a:pt x="0" y="213359"/>
                    </a:moveTo>
                    <a:lnTo>
                      <a:pt x="32257" y="238632"/>
                    </a:lnTo>
                    <a:lnTo>
                      <a:pt x="219075" y="0"/>
                    </a:lnTo>
                    <a:lnTo>
                      <a:pt x="283718" y="50545"/>
                    </a:lnTo>
                    <a:lnTo>
                      <a:pt x="96900" y="289178"/>
                    </a:lnTo>
                    <a:lnTo>
                      <a:pt x="129158" y="314578"/>
                    </a:lnTo>
                    <a:lnTo>
                      <a:pt x="13970" y="328548"/>
                    </a:lnTo>
                    <a:lnTo>
                      <a:pt x="0" y="213359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42" name="TextBox 41"/>
            <p:cNvSpPr txBox="1"/>
            <p:nvPr/>
          </p:nvSpPr>
          <p:spPr>
            <a:xfrm>
              <a:off x="955118" y="505951"/>
              <a:ext cx="7156126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НАПРЯМКИ ВИХОВНОЇ РОБОТИ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94836980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07504" y="116632"/>
            <a:ext cx="6321884" cy="374441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Система виховної роботи в гімназії включає: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 - національно-патріотичне виховання;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духовне, морально-етичне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художньо-естетичне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фізичне виховання і виховання потреби здорового способу</a:t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життя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розвиток самоврядування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правове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екологічне виховання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сімейне  виховання та робота з сім'єю</a:t>
            </a:r>
            <a:r>
              <a:rPr lang="ru-RU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;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профорієнтація</a:t>
            </a:r>
            <a:r>
              <a:rPr lang="en-US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endParaRPr lang="uk-UA" sz="20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8" name="Рисунок 7" descr="зображення_viber_2021-04-01_09-17-4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784000" y="433800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 descr="зображення_viber_2021-04-01_09-17-43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429388" y="66692"/>
            <a:ext cx="2642372" cy="43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Рисунок 22" descr="зображення_viber_2021-04-01_09-19-4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0" y="4338000"/>
            <a:ext cx="3360000" cy="252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5" name="Рисунок 34" descr="зображення_viber_2021-04-01_09-23-52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64172" y="3571876"/>
            <a:ext cx="2222550" cy="32766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7085046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0" y="27274"/>
            <a:ext cx="6688386" cy="3833774"/>
          </a:xfrm>
        </p:spPr>
        <p:txBody>
          <a:bodyPr>
            <a:noAutofit/>
          </a:bodyPr>
          <a:lstStyle/>
          <a:p>
            <a:pPr algn="l">
              <a:lnSpc>
                <a:spcPct val="100000"/>
              </a:lnSpc>
            </a:pP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Велика увага в нашій гімназії приділяється морально-етичному вихованню учнів.</a:t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Кожний навчальний тиждень починається зі Служби Божої у церкві Святого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Архистратига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Михаїла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При церкві створено хор хлопчиків з числа учнів гімназії, якими керує вчитель </a:t>
            </a:r>
            <a:r>
              <a:rPr lang="uk-UA" sz="19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Білінська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О.М.</a:t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Більшість дітей відвідує заняття для дітей у Церковній школі</a:t>
            </a:r>
            <a:r>
              <a:rPr lang="ru-RU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.</a:t>
            </a: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r>
              <a:rPr lang="uk-UA" sz="19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- Учні спільно з  прихожанами беруть участь у Богослужіннях під час храмових, релігійних свят та неділь.</a:t>
            </a:r>
            <a:r>
              <a:rPr lang="uk-UA" sz="1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/>
            </a:r>
            <a:br>
              <a:rPr lang="uk-UA" sz="17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</a:br>
            <a:endParaRPr lang="uk-UA" sz="17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 descr="зображення_viber_2021-04-01_09-31-0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11212" y="2884620"/>
            <a:ext cx="1825352" cy="24416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9-31-07.jpg"/>
          <p:cNvPicPr>
            <a:picLocks noChangeAspect="1"/>
          </p:cNvPicPr>
          <p:nvPr/>
        </p:nvPicPr>
        <p:blipFill rotWithShape="1">
          <a:blip r:embed="rId3" cstate="print"/>
          <a:srcRect b="20077"/>
          <a:stretch/>
        </p:blipFill>
        <p:spPr>
          <a:xfrm>
            <a:off x="6574399" y="0"/>
            <a:ext cx="2227500" cy="31649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9-31-06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23389" y="3825271"/>
            <a:ext cx="2234067" cy="29988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зображення_viber_2021-04-01_09-33-01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893679" y="3287868"/>
            <a:ext cx="3207127" cy="1814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9-33-011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331861" y="5076028"/>
            <a:ext cx="3207127" cy="180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7" name="Рисунок 16" descr="зображення_viber_2021-04-01_09-33-012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5616161" y="4986028"/>
            <a:ext cx="3527839" cy="198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83758693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7947" y="116632"/>
            <a:ext cx="8856984" cy="792088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ВИХОВНА РОБОТА ЗАКЛАДУ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170" name="Picture 2" descr="C:\Users\Oleg\Documents\ViberDownloads\0-02-05-c576871fe2084ca531d8a779e66d59de871312543edfd37205bb3512d2f65131_c74288e4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967492"/>
            <a:ext cx="2963739" cy="29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Oleg\Documents\ViberDownloads\0-02-05-c69b38abb1c7618cd814d643e116848647c02f7e624314b1640074fbc3cc2eb1_dcab10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940152" y="976039"/>
            <a:ext cx="2963738" cy="296373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Oleg\Documents\ViberDownloads\0-02-05-c6c3406d2acd6024ba2bc7ee2a9b3a29de8263b56975abbf8b58b333792d4ccd_bcfb96b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199945" y="4019027"/>
            <a:ext cx="2782937" cy="278293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4909789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149" y="332358"/>
            <a:ext cx="8928992" cy="1296144"/>
          </a:xfrm>
        </p:spPr>
        <p:txBody>
          <a:bodyPr>
            <a:noAutofit/>
          </a:bodyPr>
          <a:lstStyle/>
          <a:p>
            <a:pPr algn="l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Жодне свято, яке проводиться в селі,</a:t>
            </a:r>
            <a:b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</a:br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</a:rPr>
              <a:t> не обходиться без участі учнів гімназії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pic>
        <p:nvPicPr>
          <p:cNvPr id="4" name="Рисунок 3" descr="зображення_viber_2021-04-01_10-24-5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965022" y="4370498"/>
            <a:ext cx="3259853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10-24-5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450986"/>
            <a:ext cx="288136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0-24-5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704883" y="4381658"/>
            <a:ext cx="3470806" cy="2160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10-24-5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013315" y="1888677"/>
            <a:ext cx="3156922" cy="226288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 descr="зображення_viber_2021-04-01_10-24-5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2585238" y="1861240"/>
            <a:ext cx="3423505" cy="235700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7" cstate="print"/>
          <a:srcRect t="-1" b="38201"/>
          <a:stretch/>
        </p:blipFill>
        <p:spPr>
          <a:xfrm>
            <a:off x="-12776" y="1888677"/>
            <a:ext cx="2597379" cy="209683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38813419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1312" y="0"/>
            <a:ext cx="7776864" cy="5141556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00000"/>
              </a:lnSpc>
            </a:pPr>
            <a:r>
              <a:rPr lang="uk-UA" sz="20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</a:rPr>
              <a:t>   </a:t>
            </a:r>
            <a:r>
              <a:rPr lang="uk-UA" sz="2400" b="1" dirty="0" smtClean="0">
                <a:ln w="50800">
                  <a:solidFill>
                    <a:srgbClr val="FF0000"/>
                  </a:solidFill>
                </a:ln>
                <a:solidFill>
                  <a:srgbClr val="FF0000"/>
                </a:solidFill>
                <a:latin typeface="Arial Black" panose="020B0A04020102020204" pitchFamily="34" charset="0"/>
              </a:rPr>
              <a:t>  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latin typeface="Arial Black" panose="020B0A04020102020204" pitchFamily="34" charset="0"/>
              </a:rPr>
              <a:t>Налагодження співпраці зі здобувачами освіти, їх батьками, працівниками гімназії</a:t>
            </a:r>
            <a: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+mn-lt"/>
              </a:rPr>
              <a:t/>
            </a:r>
            <a:br>
              <a:rPr lang="uk-UA" sz="20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  <a:latin typeface="+mn-lt"/>
              </a:rPr>
            </a:br>
            <a:r>
              <a:rPr lang="uk-UA" sz="1900" b="1" dirty="0" smtClean="0">
                <a:ln w="50800">
                  <a:solidFill>
                    <a:srgbClr val="000000"/>
                  </a:solidFill>
                </a:ln>
                <a:solidFill>
                  <a:srgbClr val="000000"/>
                </a:solidFill>
              </a:rPr>
              <a:t> 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Педагогічні працівники тісно співпрацюють з батьками учнів з питань організації освітнього процесу. Ефективна взаємодія між учителями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батьками ґрунтується таким чином: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доброзичливе ставлення до дитини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запрошення батьків до співпраці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визнання батьків партнерами у співпраці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заради дитини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-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пошук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нових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форм </a:t>
            </a:r>
            <a:r>
              <a:rPr lang="ru-RU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співпраці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у пріоритеті – індивідуальні зустрічі,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консультації, 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а не загальні зібрання</a:t>
            </a:r>
            <a:r>
              <a:rPr lang="ru-RU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комунікація </a:t>
            </a:r>
            <a:r>
              <a:rPr lang="uk-UA" sz="18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онлайн</a:t>
            </a:r>
            <a:r>
              <a:rPr lang="en-US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;</a:t>
            </a: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/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• залучення батьків до різних форм урочної</a:t>
            </a:r>
            <a:b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</a:br>
            <a:r>
              <a:rPr lang="uk-UA" sz="18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та позаурочної діяльності (проведення уроків, майстер класів, екскурсій, родинних свят та ін.).</a:t>
            </a:r>
            <a:endParaRPr lang="uk-UA" sz="18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8" name="Рисунок 7" descr="зображення_viber_2021-04-01_09-42-0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67544" y="5016435"/>
            <a:ext cx="2771950" cy="18209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 descr="зображення_viber_2021-04-01_09-42-0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796136" y="1238367"/>
            <a:ext cx="2487014" cy="32941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 descr="зображення_viber_2021-04-01_09-42-05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940152" y="4981910"/>
            <a:ext cx="2707937" cy="18431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180671699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596893" y="0"/>
            <a:ext cx="7772400" cy="1470025"/>
          </a:xfrm>
        </p:spPr>
        <p:txBody>
          <a:bodyPr>
            <a:noAutofit/>
          </a:bodyPr>
          <a:lstStyle/>
          <a:p>
            <a:pPr marL="182880" indent="0" algn="ctr">
              <a:buNone/>
            </a:pPr>
            <a:r>
              <a:rPr lang="uk-UA" sz="32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Вовчинецька</a:t>
            </a: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 гімназія </a:t>
            </a:r>
            <a:b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</a:br>
            <a:r>
              <a:rPr lang="uk-UA" sz="32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Івано-Франківської міської </a:t>
            </a:r>
            <a:r>
              <a:rPr lang="uk-UA" sz="32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Arial Black" pitchFamily="34" charset="0"/>
              </a:rPr>
              <a:t>ради</a:t>
            </a:r>
            <a:endParaRPr lang="uk-UA" sz="32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Arial Black" pitchFamily="34" charset="0"/>
            </a:endParaRPr>
          </a:p>
        </p:txBody>
      </p:sp>
      <p:sp>
        <p:nvSpPr>
          <p:cNvPr id="3" name="Підзаголовок 2"/>
          <p:cNvSpPr>
            <a:spLocks noGrp="1"/>
          </p:cNvSpPr>
          <p:nvPr>
            <p:ph type="subTitle" idx="1"/>
          </p:nvPr>
        </p:nvSpPr>
        <p:spPr>
          <a:xfrm>
            <a:off x="214282" y="1357298"/>
            <a:ext cx="8749636" cy="1857388"/>
          </a:xfrm>
        </p:spPr>
        <p:txBody>
          <a:bodyPr>
            <a:normAutofit fontScale="47500" lnSpcReduction="20000"/>
          </a:bodyPr>
          <a:lstStyle/>
          <a:p>
            <a:pPr algn="just"/>
            <a:r>
              <a:rPr lang="uk-UA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МЕТА</a:t>
            </a:r>
            <a:r>
              <a:rPr lang="ru-RU" sz="4400" b="1" u="sng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ru-RU" sz="4400" b="1" u="sng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ЗАКЛАДУ:</a:t>
            </a:r>
            <a:endParaRPr lang="uk-UA" sz="4400" b="1" u="sng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uk-UA" sz="5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Створення сприятливого освітнього середовища </a:t>
            </a: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для виховання здорової, творчої, </a:t>
            </a:r>
            <a:r>
              <a:rPr lang="uk-UA" sz="58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інтелектуально</a:t>
            </a:r>
            <a:r>
              <a:rPr lang="uk-UA" sz="5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-компетентної особистості, громадянина України, носія національних та загальнолюдських цінностей.</a:t>
            </a:r>
            <a:endParaRPr lang="uk-UA" sz="5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4" name="Рисунок 3" descr="зображення_viber_2021-04-01_10-29-5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9155" y="3071810"/>
            <a:ext cx="2160000" cy="376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10-30-3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486223" y="3071810"/>
            <a:ext cx="2160000" cy="37651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10-27-1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515155" y="3071810"/>
            <a:ext cx="2160000" cy="376514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xmlns="" val="359089656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школярів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60016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1. Щорічно беремо активну участь у благодійній акції «Передай п’ять картоплин».</a:t>
            </a:r>
          </a:p>
          <a:p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 цьогорічній акції зібрано: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картоплі: 237 кг;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моркви: 38 кг;</a:t>
            </a:r>
          </a:p>
          <a:p>
            <a:pPr marL="457200" indent="-457200">
              <a:buFont typeface="Wingdings" panose="05000000000000000000" pitchFamily="2" charset="2"/>
              <a:buChar char="ü"/>
            </a:pP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буряка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: 41 </a:t>
            </a:r>
            <a:r>
              <a:rPr lang="uk-UA" sz="24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кг.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2. Здобувачами освіти зібрано 39 кг пластикових кришечок.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3. Учнями 8-9 класів проведено два прибирання прибережних територій річки.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4. Зусиллями працівників гімназії та здобувачів освіти започатковано посадку саду. У минулому навчальному році висаджено дерева персиків, яблук, груш,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вишень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, кущів смородини та малини. </a:t>
            </a:r>
          </a:p>
          <a:p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	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  <a:p>
            <a:pPr marL="457200" indent="-457200">
              <a:buFont typeface="+mj-lt"/>
              <a:buAutoNum type="arabicPeriod"/>
            </a:pP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67694651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4" descr="C:\Users\Teacher\Documents\ViberDownloads\0-02-05-b6b11dcf4acfa36a14ea50de267d18122807267389f5494eff548d1c6b30b539_607c234e05963fc7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67544" y="4329657"/>
            <a:ext cx="1855169" cy="247355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C:\Users\Teacher\Documents\ViberDownloads\0-02-05-9d3ea53224de770c5c2db77143f566c56b8c6acec01c23611d21423a3fa93d61_821ddf580ed491ab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771800" y="4702340"/>
            <a:ext cx="3545971" cy="196702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 descr="C:\Users\Teacher\Documents\ViberDownloads\0-02-05-919e4e973089fb002e8b9094a55cf6b7bbde3bf63c327ef63258ce6621eb6364_343d982cfd5c615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350798" y="1137390"/>
            <a:ext cx="2395975" cy="319463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7" name="Picture 3" descr="C:\Users\Teacher\Documents\ViberDownloads\0-02-05-ee06feb89615332331ae1610e7c10da9941f8af74e64b85f6eece530fa30187e_44572cea25a33e3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296814" y="1135023"/>
            <a:ext cx="2233349" cy="313660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8" name="Picture 4" descr="C:\Users\Teacher\Documents\ViberDownloads\0-02-05-3d7e9b832cc5e08d69b3c71ab1cba324001be5b5562d1b6c65c09e6d85706301_d158f6b4227f2932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40891" y="1183404"/>
            <a:ext cx="2308473" cy="307796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6149" name="Picture 5" descr="C:\Users\Teacher\Documents\ViberDownloads\0-02-05-1919307790fa9063603339d8e1c3133db0f7e64aa81d0843f5e327a7cc995f5e_e62fbcdc53887251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711410" y="4373791"/>
            <a:ext cx="1843515" cy="245802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12625197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2050" name="Picture 2" descr="C:\Users\Teacher\Documents\ViberDownloads\0-02-05-b7773657d1726d7536a4ce0c436f03c3c0576dbdabb2ae22478260524ecf1c0e_586a10549a3182b9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96751"/>
            <a:ext cx="4297266" cy="550461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1" name="Picture 3" descr="C:\Users\Teacher\Documents\ViberDownloads\0-02-05-c2df3fedbc93bd84a264ed4113a4775e8061d772733f39fedaad5e1f0a752778_2190bd7cec0a818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148064" y="4701553"/>
            <a:ext cx="3433412" cy="1931294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2053" name="Picture 5" descr="C:\Users\Teacher\Documents\ViberDownloads\0-02-05-bfb158991833a20f52034c4902acbe1e4019ea06c40acd0add52a1bc658ee4de_6f2196574f8fbd5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5652120" y="1128429"/>
            <a:ext cx="2160240" cy="3385351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2985744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школярів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" name="Picture 2" descr="C:\Users\Teacher\Documents\ViberDownloads\0-02-05-6b101139d948ead0047a3fca0b378955787357b7d8a5c6ec57a5a642b4d6caaf_b327b9e3f8f2b34d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5" y="1035524"/>
            <a:ext cx="1949477" cy="289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0" name="Picture 2" descr="C:\Users\Teacher\Documents\ViberDownloads\0-02-05-a7e9821351d88d80a2cf449a2c8017477da872fc7d3076ac42a72a7e65492c47_eaf10818328662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7" y="1043743"/>
            <a:ext cx="2161725" cy="2882299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1" name="Picture 3" descr="C:\Users\Teacher\Documents\ViberDownloads\0-02-05-f4ff86d47263c61d1739c95686c2703b4377db559adda656198cb755ac98a1b9_b534c0b84352930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872" y="1035524"/>
            <a:ext cx="1970120" cy="2890517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7172" name="Picture 4" descr="C:\Users\Teacher\Documents\ViberDownloads\0-02-05-dbe0718f569042f453a083e3a5b0f5bb292479e5e759a1be83bf0a47a21cc566_fcae0229e33dfbee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444208" y="3990560"/>
            <a:ext cx="2161725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Oleg\Documents\ViberDownloads\0-02-05-4b3797a060ef689923b55d919bad9d2afdc49e62e2d15038c7437f5a2cf9320e_2e0ea88a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95536" y="4083064"/>
            <a:ext cx="1949477" cy="269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Oleg\Documents\ViberDownloads\0-02-05-972293448b255b9b50875367a05b518d2e871031800cdacb111cb4aed5ae0972_7f089ea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9726" y="4083064"/>
            <a:ext cx="1962218" cy="269180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02278375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Добрі справи наших працівників та школярів</a:t>
            </a:r>
          </a:p>
        </p:txBody>
      </p:sp>
      <p:pic>
        <p:nvPicPr>
          <p:cNvPr id="1026" name="Picture 2" descr="C:\Users\Teacher\Documents\ViberDownloads\0-02-05-95678e35e7ebdbd84b1c701ecffd405edb64fbb630070db37b269024d4922292_b3f0d1ef60b87b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860031" y="1118960"/>
            <a:ext cx="1872207" cy="332836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1027" name="Picture 3" descr="C:\Users\Teacher\Documents\ViberDownloads\0-02-05-0ba11b7680e036c563c21a20bb52475b8267b35ab45f9a37d48c5fefce909c44_a956b9e68757d5d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07152" y="3225802"/>
            <a:ext cx="1966484" cy="349597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Teacher\Documents\ViberDownloads\0-02-05-a498b381b5185dfe719f396342d76ca0dd1a86837ebbb35838a2a03d84a06e30_5cc1f725bb076e6a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942798" y="3137376"/>
            <a:ext cx="2016224" cy="35843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C:\Users\Teacher\Documents\ViberDownloads\0-02-05-1adee4e331bcaddff51b21313ff8e6ea2c08b6dc3a6748cd61eac304ea8ea392_bf59b906c6601786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332081" y="1122441"/>
            <a:ext cx="1872208" cy="3328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  <a:extLst/>
        </p:spPr>
      </p:pic>
      <p:pic>
        <p:nvPicPr>
          <p:cNvPr id="3074" name="Picture 2" descr="C:\Users\Teacher\Documents\ViberDownloads\0-02-05-15596beb5ac9f22a6fec84856a4598d377686f02d7b3c5cd422642bf1c995875_4d46c3bf32e93c23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46475" y="2860124"/>
            <a:ext cx="2187851" cy="38895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22450359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ЗСУ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41549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Проведено 5 благодійних ярмарків, на яких зібрано 129 307 грн.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Педагогами під час зимових та літніх канікул сплетено 37 маскувальних сіток.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На </a:t>
            </a:r>
            <a:r>
              <a:rPr lang="uk-UA" sz="2400" b="1" dirty="0" err="1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уроках</a:t>
            </a: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 трудового навчання учнями гімназії зроблено 384 окопні свічки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Зусиллями працівників гімназії, здобувачами освіти та їхніми батьками регулярно впродовж навчального року збиралися продукти харчування, одяг, засоби гігієни, патріотичні прикраси, обереги та передавалися волонтерам.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9193846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3074" name="Picture 2" descr="C:\Users\Teacher\Documents\ViberDownloads\0-02-05-8dbab28835cbda6a973f9dfb206b1d1a729e1c71c8ef22d855ef90c3f5609436_469ff09b2ee59e3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91880" y="1196752"/>
            <a:ext cx="5256238" cy="242444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5" name="Picture 3" descr="C:\Users\Teacher\Documents\ViberDownloads\0-02-05-55428e21955bd12cb58e245315f80b7f169a41b1b80025132dbeaacdd026da95_4f56d9913243cb8a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24314" y="1268760"/>
            <a:ext cx="2563510" cy="4333528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Teacher\Documents\ViberDownloads\0-02-05-d168574ac77091a8280965eaa76dd1fe46ef13cb445c7f0bad5891acdbee2d77_899df82c2dd821b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3414920" y="3772452"/>
            <a:ext cx="2200285" cy="2933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Teacher\Documents\ViberDownloads\0-02-05-68ee6a949c5b426addcaecca39f57b187482ec9c5a0a99312d2bd329d0506412_4860facfb2a16d24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119999" y="3747864"/>
            <a:ext cx="2203952" cy="29337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4130494775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5122" name="Picture 2" descr="C:\Users\Teacher\Documents\ViberDownloads\0-02-05-f2e8c93664142071b81d4abe511a19b2f105676785f8f2e9dd4947d39df22dd5_3c83e17ecb64e4f1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38550" y="1414621"/>
            <a:ext cx="2700685" cy="3600913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3" name="Picture 3" descr="C:\Users\Teacher\Documents\ViberDownloads\0-02-05-8c917f8c8ba954bce2d4c5f254c11933c1538b4ab875e13aeed697ac22874353_1e41c7917261fb3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31984" y="1414621"/>
            <a:ext cx="3056734" cy="229255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C:\Users\Teacher\Documents\ViberDownloads\0-02-05-c5ef516478b834b6d5c345724db69d8c4268a1a45afbe1c2d5a0585297328cf3_7384332b6194402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985653" y="3933569"/>
            <a:ext cx="3003065" cy="2304255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5125" name="Picture 5" descr="C:\Users\Teacher\Documents\ViberDownloads\0-02-05-fa7e08f2f68c58be9ee7e67206a28af50a9004ccce9aff32c7c4726f9ed80711_50609d99bd914b65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555" y="1444515"/>
            <a:ext cx="2977015" cy="22626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Oleg\Documents\ViberDownloads\0-02-05-010dd78e4c92655bff52d9240ed75f3050806b26b0b6b0c44abdcccd44d00bc8_8666127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6099554" y="3933570"/>
            <a:ext cx="3011975" cy="230425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309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НАША ДОПОМОГА </a:t>
            </a:r>
            <a:r>
              <a:rPr lang="uk-UA" sz="24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ЗСУ</a:t>
            </a:r>
            <a:endParaRPr lang="uk-UA" sz="24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7" name="Picture 2" descr="C:\Users\Oleg\Documents\ViberDownloads\0-02-05-25b81202a48f11debd1d43dbb373598c571cee558adac379418a37ef690fb862_4d5d8770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51520" y="1124745"/>
            <a:ext cx="2088232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Oleg\Documents\ViberDownloads\0-02-05-3d39aa5cb0703ac1eba7ac88ad918ba6fa7428ff20a78156beabddf4196d261b_16421e09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1135719"/>
            <a:ext cx="2080002" cy="277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7" name="Picture 3" descr="C:\Users\Oleg\Documents\ViberDownloads\0-02-05-baaaa091fd7921f308587d8fe95de977790b92a7ea2b8e179e89189fb8198c9e_75f7152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2627784" y="4026541"/>
            <a:ext cx="3682438" cy="2773336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  <p:pic>
        <p:nvPicPr>
          <p:cNvPr id="11268" name="Picture 4" descr="C:\Users\Oleg\Documents\ViberDownloads\0-02-05-f3943d327b594a784f392c7e8bf4df7a1dab9f85731440d8137cd5e595b3f8da_52112189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4932040" y="1124745"/>
            <a:ext cx="3816424" cy="2784310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783099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Фінансове та матеріально-технічне забезпечення гімназії у 2023-2024 н. р.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Залучено депутатських та спонсорських коштів у сумі 288 400 грн.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Закуплено 2 мультимедійні дошки.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Газовий котел та 2 водяні насоси до паливної.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їдальні закуплено м’ясорубку, набір тарілок, виделок, ложок, мікрохвильову піч, набір каструль, кухонний комбайн.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Для комп’ютерного кабінету за спонсорські кошти придбано 7 системних блоків.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322490115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рямокутник 2"/>
          <p:cNvSpPr/>
          <p:nvPr/>
        </p:nvSpPr>
        <p:spPr>
          <a:xfrm>
            <a:off x="106999" y="-33699"/>
            <a:ext cx="8939768" cy="286232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tabLst>
                <a:tab pos="2960688" algn="l"/>
              </a:tabLst>
            </a:pPr>
            <a:r>
              <a:rPr lang="ru-RU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                     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З </a:t>
            </a:r>
            <a:r>
              <a:rPr lang="ru-RU" sz="2000" b="1" dirty="0" err="1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історії</a:t>
            </a:r>
            <a:r>
              <a:rPr lang="ru-RU" sz="20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 </a:t>
            </a:r>
            <a:r>
              <a:rPr lang="ru-RU" sz="2000" b="1" dirty="0" err="1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гімназії</a:t>
            </a:r>
            <a:r>
              <a:rPr lang="ru-RU" sz="20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+mj-lt"/>
                <a:cs typeface="Times New Roman" pitchFamily="18" charset="0"/>
              </a:rPr>
              <a:t>:</a:t>
            </a:r>
            <a: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Перша згадка датується 1832 роком. Це була однокласна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парохіальна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школа, у якій заняття проводив священник.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1875 році перейменована на школу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загальної системи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, 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якій навчалося 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140 учнів. </a:t>
            </a:r>
          </a:p>
          <a:p>
            <a:pPr>
              <a:tabLst>
                <a:tab pos="2960688" algn="l"/>
              </a:tabLst>
            </a:pP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 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1907 року функціонувала 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«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школа людова</a:t>
            </a:r>
            <a:r>
              <a:rPr lang="ru-RU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»</a:t>
            </a: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1970 році збудовано теперішній навчальний корпус.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1 квітня 1982 року школа перейшла в підпорядкування міського відділу освіти Івано-Франківської міської ради. До цього була в підпорядкуванні відділів освіти </a:t>
            </a:r>
            <a:r>
              <a:rPr lang="uk-UA" sz="16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Богородчанського</a:t>
            </a: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 та Івано-Франківського (Тисменицького) районів.</a:t>
            </a:r>
            <a:b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6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3 28 січня 2021 року перейменована на Вовчинецьку гімназію Івано-Франківської </a:t>
            </a:r>
            <a:endParaRPr lang="uk-UA" sz="1600" b="1" dirty="0" smtClean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  <a:latin typeface="Times New Roman" pitchFamily="18" charset="0"/>
              <a:cs typeface="Times New Roman" pitchFamily="18" charset="0"/>
            </a:endParaRPr>
          </a:p>
          <a:p>
            <a:pPr>
              <a:tabLst>
                <a:tab pos="2960688" algn="l"/>
              </a:tabLst>
            </a:pPr>
            <a:r>
              <a:rPr lang="uk-UA" sz="16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міської ради </a:t>
            </a:r>
            <a:r>
              <a:rPr lang="uk-UA" sz="1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(</a:t>
            </a:r>
            <a:r>
              <a:rPr lang="uk-UA" sz="1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Рішення </a:t>
            </a:r>
            <a:r>
              <a:rPr lang="uk-UA" sz="1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міської ради від </a:t>
            </a:r>
            <a:r>
              <a:rPr lang="uk-UA" sz="12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28.01.2021 </a:t>
            </a:r>
            <a:r>
              <a:rPr lang="uk-UA" sz="1200" b="1" i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р., № 12-4</a:t>
            </a: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).</a:t>
            </a:r>
            <a:endParaRPr lang="uk-UA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8430" y="2852013"/>
            <a:ext cx="2609372" cy="1292464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292762" y="2734684"/>
            <a:ext cx="2865368" cy="1438781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5" cstate="print"/>
          <a:srcRect r="9647"/>
          <a:stretch/>
        </p:blipFill>
        <p:spPr>
          <a:xfrm>
            <a:off x="344" y="5264139"/>
            <a:ext cx="2843463" cy="161451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6292762" y="5029359"/>
            <a:ext cx="2865368" cy="1823023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7" cstate="print"/>
          <a:srcRect r="10628" b="11976"/>
          <a:stretch/>
        </p:blipFill>
        <p:spPr>
          <a:xfrm>
            <a:off x="2062661" y="3167925"/>
            <a:ext cx="4538348" cy="25162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92282878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кутник із двома округленими протилежними кутами 3"/>
          <p:cNvSpPr/>
          <p:nvPr/>
        </p:nvSpPr>
        <p:spPr>
          <a:xfrm>
            <a:off x="107504" y="116632"/>
            <a:ext cx="8856984" cy="1008112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НАШІ ПРОБЛЕМИ ТА ВИКЛИКИ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107505" y="1340768"/>
            <a:ext cx="9036496" cy="26776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Термінове вирішення питання про добудову приміщення гімназії.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Вимушений перехід з 2025-2026 н. р. на двозмінне навчання. Впродовж 55 років у нашій гімназії проводилося навчання тільки в одну зміну.</a:t>
            </a:r>
          </a:p>
          <a:p>
            <a:pPr marL="457200" indent="-457200">
              <a:buFont typeface="+mj-lt"/>
              <a:buAutoNum type="arabicPeriod"/>
            </a:pPr>
            <a:r>
              <a:rPr lang="uk-UA" sz="2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</a:rPr>
              <a:t>Розширення (збільшення місць) для евакуаційного укриття.</a:t>
            </a:r>
            <a:endParaRPr lang="uk-UA" sz="24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xmlns="" val="2986132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Групувати 12"/>
          <p:cNvGrpSpPr/>
          <p:nvPr/>
        </p:nvGrpSpPr>
        <p:grpSpPr>
          <a:xfrm>
            <a:off x="138550" y="116632"/>
            <a:ext cx="8820472" cy="5688632"/>
            <a:chOff x="138550" y="116632"/>
            <a:chExt cx="8820472" cy="5688632"/>
          </a:xfrm>
        </p:grpSpPr>
        <p:sp>
          <p:nvSpPr>
            <p:cNvPr id="2" name="Прямокутник із двома округленими протилежними кутами 1"/>
            <p:cNvSpPr/>
            <p:nvPr/>
          </p:nvSpPr>
          <p:spPr>
            <a:xfrm>
              <a:off x="138550" y="116632"/>
              <a:ext cx="8820472" cy="864096"/>
            </a:xfrm>
            <a:prstGeom prst="round2DiagRect">
              <a:avLst/>
            </a:prstGeom>
          </p:spPr>
          <p:style>
            <a:lnRef idx="1">
              <a:schemeClr val="accent1"/>
            </a:lnRef>
            <a:fillRef idx="2">
              <a:schemeClr val="accent1"/>
            </a:fillRef>
            <a:effectRef idx="1">
              <a:schemeClr val="accent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sz="3200" b="1" dirty="0" smtClean="0">
                  <a:ln w="10541" cmpd="sng">
                    <a:solidFill>
                      <a:schemeClr val="accent1">
                        <a:shade val="88000"/>
                        <a:satMod val="110000"/>
                      </a:schemeClr>
                    </a:solidFill>
                    <a:prstDash val="solid"/>
                  </a:ln>
                  <a:gradFill>
                    <a:gsLst>
                      <a:gs pos="0">
                        <a:schemeClr val="accent1">
                          <a:tint val="40000"/>
                          <a:satMod val="250000"/>
                        </a:schemeClr>
                      </a:gs>
                      <a:gs pos="9000">
                        <a:schemeClr val="accent1">
                          <a:tint val="52000"/>
                          <a:satMod val="300000"/>
                        </a:schemeClr>
                      </a:gs>
                      <a:gs pos="50000">
                        <a:schemeClr val="accent1">
                          <a:shade val="20000"/>
                          <a:satMod val="300000"/>
                        </a:schemeClr>
                      </a:gs>
                      <a:gs pos="79000">
                        <a:schemeClr val="accent1">
                          <a:tint val="52000"/>
                          <a:satMod val="300000"/>
                        </a:schemeClr>
                      </a:gs>
                      <a:gs pos="100000">
                        <a:schemeClr val="accent1">
                          <a:tint val="40000"/>
                          <a:satMod val="250000"/>
                        </a:schemeClr>
                      </a:gs>
                    </a:gsLst>
                    <a:lin ang="5400000"/>
                  </a:gradFill>
                </a:rPr>
                <a:t>КАДРОВА ПОЛІТИКА ЗАКЛАДУ</a:t>
              </a:r>
              <a:endParaRPr lang="uk-UA" sz="3200" b="1" dirty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endParaRPr>
            </a:p>
          </p:txBody>
        </p:sp>
        <p:sp>
          <p:nvSpPr>
            <p:cNvPr id="3" name="Прямокутник із двома округленими сусідніми кутами 2"/>
            <p:cNvSpPr/>
            <p:nvPr/>
          </p:nvSpPr>
          <p:spPr>
            <a:xfrm>
              <a:off x="1691680" y="1124744"/>
              <a:ext cx="5688632" cy="792088"/>
            </a:xfrm>
            <a:prstGeom prst="round2SameRect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sz="2400" b="1" dirty="0" smtClean="0"/>
                <a:t>ПЕРШОЧЕРГОВІ ЗАВДАННЯ</a:t>
              </a:r>
              <a:endParaRPr lang="uk-UA" sz="2400" b="1" dirty="0"/>
            </a:p>
          </p:txBody>
        </p:sp>
        <p:sp>
          <p:nvSpPr>
            <p:cNvPr id="4" name="Стрілка вправо 3"/>
            <p:cNvSpPr/>
            <p:nvPr/>
          </p:nvSpPr>
          <p:spPr>
            <a:xfrm>
              <a:off x="138550" y="2492896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5" name="Стрілка вправо 4"/>
            <p:cNvSpPr/>
            <p:nvPr/>
          </p:nvSpPr>
          <p:spPr>
            <a:xfrm>
              <a:off x="138550" y="3385870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6" name="Стрілка вправо 5"/>
            <p:cNvSpPr/>
            <p:nvPr/>
          </p:nvSpPr>
          <p:spPr>
            <a:xfrm>
              <a:off x="138550" y="4293096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7" name="Стрілка вправо 6"/>
            <p:cNvSpPr/>
            <p:nvPr/>
          </p:nvSpPr>
          <p:spPr>
            <a:xfrm>
              <a:off x="138550" y="5229200"/>
              <a:ext cx="761042" cy="360040"/>
            </a:xfrm>
            <a:prstGeom prst="rightArrow">
              <a:avLst/>
            </a:prstGeom>
          </p:spPr>
          <p:style>
            <a:lnRef idx="2">
              <a:schemeClr val="accent2">
                <a:shade val="50000"/>
              </a:schemeClr>
            </a:lnRef>
            <a:fillRef idx="1">
              <a:schemeClr val="accent2"/>
            </a:fillRef>
            <a:effectRef idx="0">
              <a:schemeClr val="accent2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/>
            </a:p>
          </p:txBody>
        </p:sp>
        <p:sp>
          <p:nvSpPr>
            <p:cNvPr id="9" name="Горизонтальний сувій 8"/>
            <p:cNvSpPr/>
            <p:nvPr/>
          </p:nvSpPr>
          <p:spPr>
            <a:xfrm>
              <a:off x="1043608" y="2276872"/>
              <a:ext cx="7416824" cy="792088"/>
            </a:xfrm>
            <a:prstGeom prst="horizontalScroll">
              <a:avLst/>
            </a:prstGeom>
          </p:spPr>
          <p:style>
            <a:lnRef idx="1">
              <a:schemeClr val="dk1"/>
            </a:lnRef>
            <a:fillRef idx="2">
              <a:schemeClr val="dk1"/>
            </a:fillRef>
            <a:effectRef idx="1">
              <a:schemeClr val="dk1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умов для зростання професійної компетентності педагогів</a:t>
              </a:r>
              <a:endParaRPr lang="uk-UA" dirty="0"/>
            </a:p>
          </p:txBody>
        </p:sp>
        <p:sp>
          <p:nvSpPr>
            <p:cNvPr id="10" name="Горизонтальний сувій 9"/>
            <p:cNvSpPr/>
            <p:nvPr/>
          </p:nvSpPr>
          <p:spPr>
            <a:xfrm>
              <a:off x="1043608" y="3169846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4"/>
            </a:lnRef>
            <a:fillRef idx="2">
              <a:schemeClr val="accent4"/>
            </a:fillRef>
            <a:effectRef idx="1">
              <a:schemeClr val="accent4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Заохочення до професійного зростання працівників</a:t>
              </a:r>
              <a:endParaRPr lang="uk-UA" dirty="0"/>
            </a:p>
          </p:txBody>
        </p:sp>
        <p:sp>
          <p:nvSpPr>
            <p:cNvPr id="11" name="Горизонтальний сувій 10"/>
            <p:cNvSpPr/>
            <p:nvPr/>
          </p:nvSpPr>
          <p:spPr>
            <a:xfrm>
              <a:off x="1043608" y="4077072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5"/>
            </a:lnRef>
            <a:fillRef idx="2">
              <a:schemeClr val="accent5"/>
            </a:fillRef>
            <a:effectRef idx="1">
              <a:schemeClr val="accent5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Покращення соціально-психологічного клімату в педагогічному колективі</a:t>
              </a:r>
              <a:endParaRPr lang="uk-UA" dirty="0"/>
            </a:p>
          </p:txBody>
        </p:sp>
        <p:sp>
          <p:nvSpPr>
            <p:cNvPr id="12" name="Горизонтальний сувій 11"/>
            <p:cNvSpPr/>
            <p:nvPr/>
          </p:nvSpPr>
          <p:spPr>
            <a:xfrm>
              <a:off x="1043608" y="5013176"/>
              <a:ext cx="7416824" cy="792088"/>
            </a:xfrm>
            <a:prstGeom prst="horizontalScroll">
              <a:avLst/>
            </a:prstGeom>
          </p:spPr>
          <p:style>
            <a:lnRef idx="1">
              <a:schemeClr val="accent6"/>
            </a:lnRef>
            <a:fillRef idx="2">
              <a:schemeClr val="accent6"/>
            </a:fillRef>
            <a:effectRef idx="1">
              <a:schemeClr val="accent6"/>
            </a:effectRef>
            <a:fontRef idx="minor">
              <a:schemeClr val="dk1"/>
            </a:fontRef>
          </p:style>
          <p:txBody>
            <a:bodyPr rtlCol="0" anchor="ctr"/>
            <a:lstStyle/>
            <a:p>
              <a:pPr algn="ctr"/>
              <a:r>
                <a:rPr lang="uk-UA" dirty="0" smtClean="0"/>
                <a:t>Створення атмосфери спільної відповідальності за результатами освітньої діяльності</a:t>
              </a:r>
              <a:endParaRPr lang="uk-UA" dirty="0"/>
            </a:p>
          </p:txBody>
        </p:sp>
      </p:grpSp>
    </p:spTree>
    <p:extLst>
      <p:ext uri="{BB962C8B-B14F-4D97-AF65-F5344CB8AC3E}">
        <p14:creationId xmlns:p14="http://schemas.microsoft.com/office/powerpoint/2010/main" xmlns="" val="2179549770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кутник із двома округленими протилежними кутами 1"/>
          <p:cNvSpPr/>
          <p:nvPr/>
        </p:nvSpPr>
        <p:spPr>
          <a:xfrm>
            <a:off x="138550" y="116632"/>
            <a:ext cx="8820472" cy="864096"/>
          </a:xfrm>
          <a:prstGeom prst="round2Diag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РОБОТА З ПЕДАГОГАМИ</a:t>
            </a:r>
            <a:endParaRPr lang="uk-UA" sz="28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pic>
        <p:nvPicPr>
          <p:cNvPr id="8194" name="Picture 2" descr="C:\Users\Oleg\Documents\ViberDownloads\0-02-05-0957aa242218a35a5a1d7eef66dc623b9a0f3c2ffe672f2ce2ab311d97d17f98_4956ed9a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/>
          <a:stretch>
            <a:fillRect/>
          </a:stretch>
        </p:blipFill>
        <p:spPr bwMode="auto">
          <a:xfrm>
            <a:off x="1907704" y="1124744"/>
            <a:ext cx="5532512" cy="5532512"/>
          </a:xfrm>
          <a:prstGeom prst="rect">
            <a:avLst/>
          </a:prstGeom>
          <a:ln>
            <a:noFill/>
          </a:ln>
          <a:effectLst>
            <a:outerShdw blurRad="190500" algn="tl" rotWithShape="0">
              <a:srgbClr val="000000">
                <a:alpha val="70000"/>
              </a:srgbClr>
            </a:outerShdw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270567151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9" name="Групувати 38"/>
          <p:cNvGrpSpPr/>
          <p:nvPr/>
        </p:nvGrpSpPr>
        <p:grpSpPr>
          <a:xfrm>
            <a:off x="795337" y="536257"/>
            <a:ext cx="7583805" cy="5480685"/>
            <a:chOff x="795337" y="536257"/>
            <a:chExt cx="7583805" cy="5480685"/>
          </a:xfrm>
        </p:grpSpPr>
        <p:grpSp>
          <p:nvGrpSpPr>
            <p:cNvPr id="2" name="object 2"/>
            <p:cNvGrpSpPr/>
            <p:nvPr/>
          </p:nvGrpSpPr>
          <p:grpSpPr>
            <a:xfrm>
              <a:off x="795337" y="536257"/>
              <a:ext cx="2287905" cy="1838325"/>
              <a:chOff x="795337" y="536257"/>
              <a:chExt cx="2287905" cy="1838325"/>
            </a:xfrm>
          </p:grpSpPr>
          <p:pic>
            <p:nvPicPr>
              <p:cNvPr id="3" name="object 3"/>
              <p:cNvPicPr/>
              <p:nvPr/>
            </p:nvPicPr>
            <p:blipFill>
              <a:blip r:embed="rId2" cstate="print"/>
              <a:stretch>
                <a:fillRect/>
              </a:stretch>
            </p:blipFill>
            <p:spPr>
              <a:xfrm>
                <a:off x="800100" y="541019"/>
                <a:ext cx="2278380" cy="1828800"/>
              </a:xfrm>
              <a:prstGeom prst="rect">
                <a:avLst/>
              </a:prstGeom>
            </p:spPr>
          </p:pic>
          <p:sp>
            <p:nvSpPr>
              <p:cNvPr id="4" name="object 4"/>
              <p:cNvSpPr/>
              <p:nvPr/>
            </p:nvSpPr>
            <p:spPr>
              <a:xfrm>
                <a:off x="800100" y="541019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80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89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80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89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5" name="object 5"/>
            <p:cNvSpPr txBox="1"/>
            <p:nvPr/>
          </p:nvSpPr>
          <p:spPr>
            <a:xfrm>
              <a:off x="1231493" y="818134"/>
              <a:ext cx="1414780" cy="12446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635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5" dirty="0">
                  <a:latin typeface="Times New Roman"/>
                  <a:cs typeface="Times New Roman"/>
                </a:rPr>
                <a:t>Щасливий,</a:t>
              </a:r>
              <a:endParaRPr sz="1600" dirty="0">
                <a:latin typeface="Times New Roman"/>
                <a:cs typeface="Times New Roman"/>
              </a:endParaRPr>
            </a:p>
            <a:p>
              <a:pPr marL="48895" marR="40640"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ко</a:t>
              </a:r>
              <a:r>
                <a:rPr sz="1600" spc="-125" dirty="0">
                  <a:latin typeface="Times New Roman"/>
                  <a:cs typeface="Times New Roman"/>
                </a:rPr>
                <a:t>м</a:t>
              </a:r>
              <a:r>
                <a:rPr sz="1600" spc="-105" dirty="0">
                  <a:latin typeface="Times New Roman"/>
                  <a:cs typeface="Times New Roman"/>
                </a:rPr>
                <a:t>у</a:t>
              </a:r>
              <a:r>
                <a:rPr sz="1600" spc="-50" dirty="0">
                  <a:latin typeface="Times New Roman"/>
                  <a:cs typeface="Times New Roman"/>
                </a:rPr>
                <a:t>н</a:t>
              </a:r>
              <a:r>
                <a:rPr sz="1600" spc="-35" dirty="0">
                  <a:latin typeface="Times New Roman"/>
                  <a:cs typeface="Times New Roman"/>
                </a:rPr>
                <a:t>і</a:t>
              </a:r>
              <a:r>
                <a:rPr sz="1600" spc="-50" dirty="0">
                  <a:latin typeface="Times New Roman"/>
                  <a:cs typeface="Times New Roman"/>
                </a:rPr>
                <a:t>каб</a:t>
              </a:r>
              <a:r>
                <a:rPr sz="1600" spc="-55" dirty="0">
                  <a:latin typeface="Times New Roman"/>
                  <a:cs typeface="Times New Roman"/>
                </a:rPr>
                <a:t>е</a:t>
              </a:r>
              <a:r>
                <a:rPr sz="1600" spc="-15" dirty="0">
                  <a:latin typeface="Times New Roman"/>
                  <a:cs typeface="Times New Roman"/>
                </a:rPr>
                <a:t>л</a:t>
              </a:r>
              <a:r>
                <a:rPr sz="1600" spc="-5" dirty="0">
                  <a:latin typeface="Times New Roman"/>
                  <a:cs typeface="Times New Roman"/>
                </a:rPr>
                <a:t>ьни  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r>
                <a:rPr sz="1600" spc="-10" dirty="0">
                  <a:latin typeface="Times New Roman"/>
                  <a:cs typeface="Times New Roman"/>
                </a:rPr>
                <a:t> </a:t>
              </a:r>
              <a:r>
                <a:rPr sz="1600" spc="-40" dirty="0">
                  <a:latin typeface="Times New Roman"/>
                  <a:cs typeface="Times New Roman"/>
                </a:rPr>
                <a:t>відкритий,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indent="97155">
                <a:lnSpc>
                  <a:spcPct val="100000"/>
                </a:lnSpc>
              </a:pPr>
              <a:r>
                <a:rPr sz="1600" spc="-35" dirty="0">
                  <a:latin typeface="Times New Roman"/>
                  <a:cs typeface="Times New Roman"/>
                </a:rPr>
                <a:t>креативний,</a:t>
              </a:r>
              <a:r>
                <a:rPr sz="1600" spc="30" dirty="0">
                  <a:latin typeface="Times New Roman"/>
                  <a:cs typeface="Times New Roman"/>
                </a:rPr>
                <a:t> </a:t>
              </a:r>
              <a:r>
                <a:rPr sz="1600" spc="-55" dirty="0">
                  <a:latin typeface="Times New Roman"/>
                  <a:cs typeface="Times New Roman"/>
                </a:rPr>
                <a:t>із </a:t>
              </a:r>
              <a:r>
                <a:rPr sz="1600" spc="-5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почуттям</a:t>
              </a:r>
              <a:r>
                <a:rPr sz="1600" spc="-50" dirty="0">
                  <a:latin typeface="Times New Roman"/>
                  <a:cs typeface="Times New Roman"/>
                </a:rPr>
                <a:t> </a:t>
              </a:r>
              <a:r>
                <a:rPr sz="1600" spc="-75" dirty="0">
                  <a:latin typeface="Times New Roman"/>
                  <a:cs typeface="Times New Roman"/>
                </a:rPr>
                <a:t>гумору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6" name="object 6"/>
            <p:cNvGrpSpPr/>
            <p:nvPr/>
          </p:nvGrpSpPr>
          <p:grpSpPr>
            <a:xfrm>
              <a:off x="3561397" y="642937"/>
              <a:ext cx="2287905" cy="1838325"/>
              <a:chOff x="3561397" y="642937"/>
              <a:chExt cx="2287905" cy="1838325"/>
            </a:xfrm>
          </p:grpSpPr>
          <p:pic>
            <p:nvPicPr>
              <p:cNvPr id="7" name="object 7"/>
              <p:cNvPicPr/>
              <p:nvPr/>
            </p:nvPicPr>
            <p:blipFill>
              <a:blip r:embed="rId3" cstate="print"/>
              <a:stretch>
                <a:fillRect/>
              </a:stretch>
            </p:blipFill>
            <p:spPr>
              <a:xfrm>
                <a:off x="3566159" y="64770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8" name="object 8"/>
              <p:cNvSpPr/>
              <p:nvPr/>
            </p:nvSpPr>
            <p:spPr>
              <a:xfrm>
                <a:off x="3566159" y="64770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89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89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9" name="object 9"/>
            <p:cNvSpPr txBox="1"/>
            <p:nvPr/>
          </p:nvSpPr>
          <p:spPr>
            <a:xfrm>
              <a:off x="3990594" y="802893"/>
              <a:ext cx="1430655" cy="1488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5" dirty="0">
                  <a:latin typeface="Times New Roman"/>
                  <a:cs typeface="Times New Roman"/>
                </a:rPr>
                <a:t>Мобільно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1600" spc="-20" dirty="0">
                  <a:latin typeface="Times New Roman"/>
                  <a:cs typeface="Times New Roman"/>
                </a:rPr>
                <a:t>п</a:t>
              </a:r>
              <a:r>
                <a:rPr sz="1600" spc="-30" dirty="0">
                  <a:latin typeface="Times New Roman"/>
                  <a:cs typeface="Times New Roman"/>
                </a:rPr>
                <a:t>е</a:t>
              </a:r>
              <a:r>
                <a:rPr sz="1600" spc="-50" dirty="0">
                  <a:latin typeface="Times New Roman"/>
                  <a:cs typeface="Times New Roman"/>
                </a:rPr>
                <a:t>реб</a:t>
              </a:r>
              <a:r>
                <a:rPr sz="1600" spc="-55" dirty="0">
                  <a:latin typeface="Times New Roman"/>
                  <a:cs typeface="Times New Roman"/>
                </a:rPr>
                <a:t>у</a:t>
              </a:r>
              <a:r>
                <a:rPr sz="1600" spc="-65" dirty="0">
                  <a:latin typeface="Times New Roman"/>
                  <a:cs typeface="Times New Roman"/>
                </a:rPr>
                <a:t>дов</a:t>
              </a:r>
              <a:r>
                <a:rPr sz="1600" spc="-80" dirty="0">
                  <a:latin typeface="Times New Roman"/>
                  <a:cs typeface="Times New Roman"/>
                </a:rPr>
                <a:t>у</a:t>
              </a:r>
              <a:r>
                <a:rPr sz="1600" spc="-30" dirty="0">
                  <a:latin typeface="Times New Roman"/>
                  <a:cs typeface="Times New Roman"/>
                </a:rPr>
                <a:t>є</a:t>
              </a:r>
              <a:r>
                <a:rPr sz="1600" spc="-40" dirty="0">
                  <a:latin typeface="Times New Roman"/>
                  <a:cs typeface="Times New Roman"/>
                </a:rPr>
                <a:t>ть</a:t>
              </a:r>
              <a:r>
                <a:rPr sz="1600" spc="-55" dirty="0">
                  <a:latin typeface="Times New Roman"/>
                  <a:cs typeface="Times New Roman"/>
                </a:rPr>
                <a:t>с</a:t>
              </a:r>
              <a:r>
                <a:rPr sz="1600" spc="-60" dirty="0">
                  <a:latin typeface="Times New Roman"/>
                  <a:cs typeface="Times New Roman"/>
                </a:rPr>
                <a:t>я,  </a:t>
              </a:r>
              <a:r>
                <a:rPr sz="1600" spc="-45" dirty="0">
                  <a:latin typeface="Times New Roman"/>
                  <a:cs typeface="Times New Roman"/>
                </a:rPr>
                <a:t>ставить</a:t>
              </a:r>
              <a:r>
                <a:rPr sz="1600" spc="25" dirty="0">
                  <a:latin typeface="Times New Roman"/>
                  <a:cs typeface="Times New Roman"/>
                </a:rPr>
                <a:t> </a:t>
              </a:r>
              <a:r>
                <a:rPr sz="1600" spc="-80" dirty="0">
                  <a:latin typeface="Times New Roman"/>
                  <a:cs typeface="Times New Roman"/>
                </a:rPr>
                <a:t>і</a:t>
              </a:r>
              <a:endParaRPr sz="1600" dirty="0">
                <a:latin typeface="Times New Roman"/>
                <a:cs typeface="Times New Roman"/>
              </a:endParaRPr>
            </a:p>
            <a:p>
              <a:pPr marL="239395" marR="170180" indent="-62865" algn="just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вирішує </a:t>
              </a:r>
              <a:r>
                <a:rPr sz="1600" spc="-35" dirty="0">
                  <a:latin typeface="Times New Roman"/>
                  <a:cs typeface="Times New Roman"/>
                </a:rPr>
                <a:t>нові </a:t>
              </a:r>
              <a:r>
                <a:rPr sz="1600" spc="-390" dirty="0">
                  <a:latin typeface="Times New Roman"/>
                  <a:cs typeface="Times New Roman"/>
                </a:rPr>
                <a:t> </a:t>
              </a:r>
              <a:r>
                <a:rPr sz="1600" spc="-5" dirty="0">
                  <a:latin typeface="Times New Roman"/>
                  <a:cs typeface="Times New Roman"/>
                </a:rPr>
                <a:t>професійні </a:t>
              </a:r>
              <a:r>
                <a:rPr sz="1600" dirty="0">
                  <a:latin typeface="Times New Roman"/>
                  <a:cs typeface="Times New Roman"/>
                </a:rPr>
                <a:t> </a:t>
              </a:r>
              <a:r>
                <a:rPr sz="1600" spc="-50" dirty="0">
                  <a:latin typeface="Times New Roman"/>
                  <a:cs typeface="Times New Roman"/>
                </a:rPr>
                <a:t>завдання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0" name="object 10"/>
            <p:cNvGrpSpPr/>
            <p:nvPr/>
          </p:nvGrpSpPr>
          <p:grpSpPr>
            <a:xfrm>
              <a:off x="5976937" y="1252537"/>
              <a:ext cx="2287905" cy="1838325"/>
              <a:chOff x="5976937" y="1252537"/>
              <a:chExt cx="2287905" cy="1838325"/>
            </a:xfrm>
          </p:grpSpPr>
          <p:pic>
            <p:nvPicPr>
              <p:cNvPr id="11" name="object 11"/>
              <p:cNvPicPr/>
              <p:nvPr/>
            </p:nvPicPr>
            <p:blipFill>
              <a:blip r:embed="rId4" cstate="print"/>
              <a:stretch>
                <a:fillRect/>
              </a:stretch>
            </p:blipFill>
            <p:spPr>
              <a:xfrm>
                <a:off x="5981700" y="125730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12" name="object 12"/>
              <p:cNvSpPr/>
              <p:nvPr/>
            </p:nvSpPr>
            <p:spPr>
              <a:xfrm>
                <a:off x="5981700" y="125730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3" name="object 13"/>
            <p:cNvSpPr txBox="1"/>
            <p:nvPr/>
          </p:nvSpPr>
          <p:spPr>
            <a:xfrm>
              <a:off x="6464300" y="1412493"/>
              <a:ext cx="1315085" cy="148844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12700" marR="508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90" dirty="0">
                  <a:latin typeface="Times New Roman"/>
                  <a:cs typeface="Times New Roman"/>
                </a:rPr>
                <a:t>У</a:t>
              </a:r>
              <a:r>
                <a:rPr sz="1600" spc="-85" dirty="0">
                  <a:latin typeface="Times New Roman"/>
                  <a:cs typeface="Times New Roman"/>
                </a:rPr>
                <a:t>мі</a:t>
              </a:r>
              <a:r>
                <a:rPr sz="1600" spc="-25" dirty="0">
                  <a:latin typeface="Times New Roman"/>
                  <a:cs typeface="Times New Roman"/>
                </a:rPr>
                <a:t>є</a:t>
              </a:r>
              <a:r>
                <a:rPr sz="1600" dirty="0">
                  <a:latin typeface="Times New Roman"/>
                  <a:cs typeface="Times New Roman"/>
                </a:rPr>
                <a:t> </a:t>
              </a:r>
              <a:r>
                <a:rPr sz="1600" spc="-40" dirty="0">
                  <a:latin typeface="Times New Roman"/>
                  <a:cs typeface="Times New Roman"/>
                </a:rPr>
                <a:t>поглян</a:t>
              </a:r>
              <a:r>
                <a:rPr sz="1600" spc="-50" dirty="0">
                  <a:latin typeface="Times New Roman"/>
                  <a:cs typeface="Times New Roman"/>
                </a:rPr>
                <a:t>у</a:t>
              </a:r>
              <a:r>
                <a:rPr sz="1600" spc="-15" dirty="0">
                  <a:latin typeface="Times New Roman"/>
                  <a:cs typeface="Times New Roman"/>
                </a:rPr>
                <a:t>ти  </a:t>
              </a:r>
              <a:r>
                <a:rPr sz="1600" spc="-25" dirty="0">
                  <a:latin typeface="Times New Roman"/>
                  <a:cs typeface="Times New Roman"/>
                </a:rPr>
                <a:t>на</a:t>
              </a:r>
              <a:r>
                <a:rPr sz="1600" spc="-15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ситуацію</a:t>
              </a:r>
              <a:r>
                <a:rPr sz="1600" spc="30" dirty="0">
                  <a:latin typeface="Times New Roman"/>
                  <a:cs typeface="Times New Roman"/>
                </a:rPr>
                <a:t> </a:t>
              </a:r>
              <a:r>
                <a:rPr sz="1600" spc="-20" dirty="0">
                  <a:latin typeface="Times New Roman"/>
                  <a:cs typeface="Times New Roman"/>
                </a:rPr>
                <a:t>з </a:t>
              </a:r>
              <a:r>
                <a:rPr sz="1600" spc="-1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позиції</a:t>
              </a:r>
              <a:r>
                <a:rPr sz="1600" spc="10" dirty="0">
                  <a:latin typeface="Times New Roman"/>
                  <a:cs typeface="Times New Roman"/>
                </a:rPr>
                <a:t> </a:t>
              </a:r>
              <a:r>
                <a:rPr sz="1600" spc="-55" dirty="0">
                  <a:latin typeface="Times New Roman"/>
                  <a:cs typeface="Times New Roman"/>
                </a:rPr>
                <a:t>учня,</a:t>
              </a:r>
              <a:endParaRPr sz="1600" dirty="0">
                <a:latin typeface="Times New Roman"/>
                <a:cs typeface="Times New Roman"/>
              </a:endParaRPr>
            </a:p>
            <a:p>
              <a:pPr marL="62865" marR="55244" indent="-1270" algn="ctr">
                <a:lnSpc>
                  <a:spcPct val="100000"/>
                </a:lnSpc>
                <a:spcBef>
                  <a:spcPts val="5"/>
                </a:spcBef>
              </a:pPr>
              <a:r>
                <a:rPr sz="1600" spc="-45" dirty="0">
                  <a:latin typeface="Times New Roman"/>
                  <a:cs typeface="Times New Roman"/>
                </a:rPr>
                <a:t>гнучкий, </a:t>
              </a:r>
              <a:r>
                <a:rPr sz="1600" spc="-40" dirty="0">
                  <a:latin typeface="Times New Roman"/>
                  <a:cs typeface="Times New Roman"/>
                </a:rPr>
                <a:t> </a:t>
              </a:r>
              <a:r>
                <a:rPr sz="1600" spc="-30" dirty="0">
                  <a:latin typeface="Times New Roman"/>
                  <a:cs typeface="Times New Roman"/>
                </a:rPr>
                <a:t>адаптивний, </a:t>
              </a:r>
              <a:r>
                <a:rPr sz="1600" spc="-25" dirty="0">
                  <a:latin typeface="Times New Roman"/>
                  <a:cs typeface="Times New Roman"/>
                </a:rPr>
                <a:t> </a:t>
              </a:r>
              <a:r>
                <a:rPr sz="1600" spc="-145" dirty="0">
                  <a:latin typeface="Times New Roman"/>
                  <a:cs typeface="Times New Roman"/>
                </a:rPr>
                <a:t>у</a:t>
              </a:r>
              <a:r>
                <a:rPr sz="1600" spc="-40" dirty="0">
                  <a:latin typeface="Times New Roman"/>
                  <a:cs typeface="Times New Roman"/>
                </a:rPr>
                <a:t>мотиво</a:t>
              </a:r>
              <a:r>
                <a:rPr sz="1600" spc="-30" dirty="0">
                  <a:latin typeface="Times New Roman"/>
                  <a:cs typeface="Times New Roman"/>
                </a:rPr>
                <a:t>в</a:t>
              </a:r>
              <a:r>
                <a:rPr sz="1600" spc="-20" dirty="0">
                  <a:latin typeface="Times New Roman"/>
                  <a:cs typeface="Times New Roman"/>
                </a:rPr>
                <a:t>ан</a:t>
              </a:r>
              <a:r>
                <a:rPr sz="1600" spc="-25" dirty="0">
                  <a:latin typeface="Times New Roman"/>
                  <a:cs typeface="Times New Roman"/>
                </a:rPr>
                <a:t>и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4" name="object 14"/>
            <p:cNvGrpSpPr/>
            <p:nvPr/>
          </p:nvGrpSpPr>
          <p:grpSpPr>
            <a:xfrm>
              <a:off x="6091237" y="3553777"/>
              <a:ext cx="2287905" cy="1838325"/>
              <a:chOff x="6091237" y="3553777"/>
              <a:chExt cx="2287905" cy="1838325"/>
            </a:xfrm>
          </p:grpSpPr>
          <p:pic>
            <p:nvPicPr>
              <p:cNvPr id="15" name="object 15"/>
              <p:cNvPicPr/>
              <p:nvPr/>
            </p:nvPicPr>
            <p:blipFill>
              <a:blip r:embed="rId5" cstate="print"/>
              <a:stretch>
                <a:fillRect/>
              </a:stretch>
            </p:blipFill>
            <p:spPr>
              <a:xfrm>
                <a:off x="6096000" y="3558540"/>
                <a:ext cx="2278379" cy="1828800"/>
              </a:xfrm>
              <a:prstGeom prst="rect">
                <a:avLst/>
              </a:prstGeom>
            </p:spPr>
          </p:pic>
          <p:sp>
            <p:nvSpPr>
              <p:cNvPr id="16" name="object 16"/>
              <p:cNvSpPr/>
              <p:nvPr/>
            </p:nvSpPr>
            <p:spPr>
              <a:xfrm>
                <a:off x="6096000" y="3558540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79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79" y="914400"/>
                    </a:lnTo>
                    <a:lnTo>
                      <a:pt x="2277140" y="957440"/>
                    </a:lnTo>
                    <a:lnTo>
                      <a:pt x="2273456" y="999969"/>
                    </a:lnTo>
                    <a:lnTo>
                      <a:pt x="2267384" y="1041942"/>
                    </a:lnTo>
                    <a:lnTo>
                      <a:pt x="2258978" y="1083315"/>
                    </a:lnTo>
                    <a:lnTo>
                      <a:pt x="2248293" y="1124045"/>
                    </a:lnTo>
                    <a:lnTo>
                      <a:pt x="2235383" y="1164088"/>
                    </a:lnTo>
                    <a:lnTo>
                      <a:pt x="2220303" y="1203399"/>
                    </a:lnTo>
                    <a:lnTo>
                      <a:pt x="2203108" y="1241934"/>
                    </a:lnTo>
                    <a:lnTo>
                      <a:pt x="2183852" y="1279651"/>
                    </a:lnTo>
                    <a:lnTo>
                      <a:pt x="2162591" y="1316504"/>
                    </a:lnTo>
                    <a:lnTo>
                      <a:pt x="2139379" y="1352451"/>
                    </a:lnTo>
                    <a:lnTo>
                      <a:pt x="2114270" y="1387446"/>
                    </a:lnTo>
                    <a:lnTo>
                      <a:pt x="2087320" y="1421446"/>
                    </a:lnTo>
                    <a:lnTo>
                      <a:pt x="2058582" y="1454408"/>
                    </a:lnTo>
                    <a:lnTo>
                      <a:pt x="2028112" y="1486286"/>
                    </a:lnTo>
                    <a:lnTo>
                      <a:pt x="1995965" y="1517038"/>
                    </a:lnTo>
                    <a:lnTo>
                      <a:pt x="1962195" y="1546619"/>
                    </a:lnTo>
                    <a:lnTo>
                      <a:pt x="1926857" y="1574985"/>
                    </a:lnTo>
                    <a:lnTo>
                      <a:pt x="1890005" y="1602093"/>
                    </a:lnTo>
                    <a:lnTo>
                      <a:pt x="1851695" y="1627898"/>
                    </a:lnTo>
                    <a:lnTo>
                      <a:pt x="1811981" y="1652357"/>
                    </a:lnTo>
                    <a:lnTo>
                      <a:pt x="1770917" y="1675425"/>
                    </a:lnTo>
                    <a:lnTo>
                      <a:pt x="1728559" y="1697059"/>
                    </a:lnTo>
                    <a:lnTo>
                      <a:pt x="1684960" y="1717215"/>
                    </a:lnTo>
                    <a:lnTo>
                      <a:pt x="1640177" y="1735849"/>
                    </a:lnTo>
                    <a:lnTo>
                      <a:pt x="1594263" y="1752916"/>
                    </a:lnTo>
                    <a:lnTo>
                      <a:pt x="1547273" y="1768374"/>
                    </a:lnTo>
                    <a:lnTo>
                      <a:pt x="1499262" y="1782177"/>
                    </a:lnTo>
                    <a:lnTo>
                      <a:pt x="1450285" y="1794283"/>
                    </a:lnTo>
                    <a:lnTo>
                      <a:pt x="1400396" y="1804647"/>
                    </a:lnTo>
                    <a:lnTo>
                      <a:pt x="1349650" y="1813224"/>
                    </a:lnTo>
                    <a:lnTo>
                      <a:pt x="1298101" y="1819973"/>
                    </a:lnTo>
                    <a:lnTo>
                      <a:pt x="1245805" y="1824847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7"/>
                    </a:lnTo>
                    <a:lnTo>
                      <a:pt x="980278" y="1819973"/>
                    </a:lnTo>
                    <a:lnTo>
                      <a:pt x="928729" y="1813224"/>
                    </a:lnTo>
                    <a:lnTo>
                      <a:pt x="877983" y="1804647"/>
                    </a:lnTo>
                    <a:lnTo>
                      <a:pt x="828094" y="1794283"/>
                    </a:lnTo>
                    <a:lnTo>
                      <a:pt x="779117" y="1782177"/>
                    </a:lnTo>
                    <a:lnTo>
                      <a:pt x="731106" y="1768374"/>
                    </a:lnTo>
                    <a:lnTo>
                      <a:pt x="684116" y="1752916"/>
                    </a:lnTo>
                    <a:lnTo>
                      <a:pt x="638202" y="1735849"/>
                    </a:lnTo>
                    <a:lnTo>
                      <a:pt x="593419" y="1717215"/>
                    </a:lnTo>
                    <a:lnTo>
                      <a:pt x="549820" y="1697059"/>
                    </a:lnTo>
                    <a:lnTo>
                      <a:pt x="507462" y="1675425"/>
                    </a:lnTo>
                    <a:lnTo>
                      <a:pt x="466398" y="1652357"/>
                    </a:lnTo>
                    <a:lnTo>
                      <a:pt x="426684" y="1627898"/>
                    </a:lnTo>
                    <a:lnTo>
                      <a:pt x="388374" y="1602093"/>
                    </a:lnTo>
                    <a:lnTo>
                      <a:pt x="351522" y="1574985"/>
                    </a:lnTo>
                    <a:lnTo>
                      <a:pt x="316184" y="1546619"/>
                    </a:lnTo>
                    <a:lnTo>
                      <a:pt x="282414" y="1517038"/>
                    </a:lnTo>
                    <a:lnTo>
                      <a:pt x="250267" y="1486286"/>
                    </a:lnTo>
                    <a:lnTo>
                      <a:pt x="219797" y="1454408"/>
                    </a:lnTo>
                    <a:lnTo>
                      <a:pt x="191059" y="1421446"/>
                    </a:lnTo>
                    <a:lnTo>
                      <a:pt x="164109" y="1387446"/>
                    </a:lnTo>
                    <a:lnTo>
                      <a:pt x="139000" y="1352451"/>
                    </a:lnTo>
                    <a:lnTo>
                      <a:pt x="115788" y="1316504"/>
                    </a:lnTo>
                    <a:lnTo>
                      <a:pt x="94527" y="1279651"/>
                    </a:lnTo>
                    <a:lnTo>
                      <a:pt x="75271" y="1241934"/>
                    </a:lnTo>
                    <a:lnTo>
                      <a:pt x="58076" y="1203399"/>
                    </a:lnTo>
                    <a:lnTo>
                      <a:pt x="42996" y="1164088"/>
                    </a:lnTo>
                    <a:lnTo>
                      <a:pt x="30086" y="1124045"/>
                    </a:lnTo>
                    <a:lnTo>
                      <a:pt x="19401" y="1083315"/>
                    </a:lnTo>
                    <a:lnTo>
                      <a:pt x="10995" y="1041942"/>
                    </a:lnTo>
                    <a:lnTo>
                      <a:pt x="4923" y="999969"/>
                    </a:lnTo>
                    <a:lnTo>
                      <a:pt x="1239" y="957440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7A8763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17" name="object 17"/>
            <p:cNvSpPr txBox="1"/>
            <p:nvPr/>
          </p:nvSpPr>
          <p:spPr>
            <a:xfrm>
              <a:off x="6522211" y="3836289"/>
              <a:ext cx="1425575" cy="1244600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311150" marR="302895" indent="127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20" dirty="0">
                  <a:latin typeface="Times New Roman"/>
                  <a:cs typeface="Times New Roman"/>
                </a:rPr>
                <a:t>Пості</a:t>
              </a:r>
              <a:r>
                <a:rPr sz="1600" spc="-30" dirty="0">
                  <a:latin typeface="Times New Roman"/>
                  <a:cs typeface="Times New Roman"/>
                </a:rPr>
                <a:t>й</a:t>
              </a:r>
              <a:r>
                <a:rPr sz="1600" spc="5" dirty="0">
                  <a:latin typeface="Times New Roman"/>
                  <a:cs typeface="Times New Roman"/>
                </a:rPr>
                <a:t>но  </a:t>
              </a:r>
              <a:r>
                <a:rPr sz="1600" spc="-40" dirty="0">
                  <a:latin typeface="Times New Roman"/>
                  <a:cs typeface="Times New Roman"/>
                </a:rPr>
                <a:t>вчиться</a:t>
              </a:r>
              <a:r>
                <a:rPr sz="1600" spc="-60" dirty="0">
                  <a:latin typeface="Times New Roman"/>
                  <a:cs typeface="Times New Roman"/>
                </a:rPr>
                <a:t> </a:t>
              </a:r>
              <a:r>
                <a:rPr sz="1600" spc="10" dirty="0">
                  <a:latin typeface="Times New Roman"/>
                  <a:cs typeface="Times New Roman"/>
                </a:rPr>
                <a:t>й</a:t>
              </a:r>
              <a:endParaRPr sz="1600" dirty="0">
                <a:latin typeface="Times New Roman"/>
                <a:cs typeface="Times New Roman"/>
              </a:endParaRPr>
            </a:p>
            <a:p>
              <a:pPr marL="12700" marR="5080" algn="ctr">
                <a:lnSpc>
                  <a:spcPct val="100000"/>
                </a:lnSpc>
              </a:pPr>
              <a:r>
                <a:rPr sz="1600" spc="-55" dirty="0">
                  <a:latin typeface="Times New Roman"/>
                  <a:cs typeface="Times New Roman"/>
                </a:rPr>
                <a:t>с</a:t>
              </a:r>
              <a:r>
                <a:rPr sz="1600" spc="-60" dirty="0">
                  <a:latin typeface="Times New Roman"/>
                  <a:cs typeface="Times New Roman"/>
                </a:rPr>
                <a:t>а</a:t>
              </a:r>
              <a:r>
                <a:rPr sz="1600" spc="-90" dirty="0">
                  <a:latin typeface="Times New Roman"/>
                  <a:cs typeface="Times New Roman"/>
                </a:rPr>
                <a:t>м</a:t>
              </a:r>
              <a:r>
                <a:rPr sz="1600" spc="-45" dirty="0">
                  <a:latin typeface="Times New Roman"/>
                  <a:cs typeface="Times New Roman"/>
                </a:rPr>
                <a:t>ов</a:t>
              </a:r>
              <a:r>
                <a:rPr sz="1600" spc="-55" dirty="0">
                  <a:latin typeface="Times New Roman"/>
                  <a:cs typeface="Times New Roman"/>
                </a:rPr>
                <a:t>д</a:t>
              </a:r>
              <a:r>
                <a:rPr sz="1600" spc="-25" dirty="0">
                  <a:latin typeface="Times New Roman"/>
                  <a:cs typeface="Times New Roman"/>
                </a:rPr>
                <a:t>ос</a:t>
              </a:r>
              <a:r>
                <a:rPr sz="1600" spc="-15" dirty="0">
                  <a:latin typeface="Times New Roman"/>
                  <a:cs typeface="Times New Roman"/>
                </a:rPr>
                <a:t>коналю  </a:t>
              </a:r>
              <a:r>
                <a:rPr sz="1600" spc="-50" dirty="0">
                  <a:latin typeface="Times New Roman"/>
                  <a:cs typeface="Times New Roman"/>
                </a:rPr>
                <a:t>ється,</a:t>
              </a:r>
              <a:r>
                <a:rPr sz="1600" spc="-10" dirty="0">
                  <a:latin typeface="Times New Roman"/>
                  <a:cs typeface="Times New Roman"/>
                </a:rPr>
                <a:t> критично </a:t>
              </a:r>
              <a:r>
                <a:rPr sz="1600" spc="-5" dirty="0">
                  <a:latin typeface="Times New Roman"/>
                  <a:cs typeface="Times New Roman"/>
                </a:rPr>
                <a:t> </a:t>
              </a:r>
              <a:r>
                <a:rPr sz="1600" spc="-35" dirty="0">
                  <a:latin typeface="Times New Roman"/>
                  <a:cs typeface="Times New Roman"/>
                </a:rPr>
                <a:t>мислить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18" name="object 18"/>
            <p:cNvGrpSpPr/>
            <p:nvPr/>
          </p:nvGrpSpPr>
          <p:grpSpPr>
            <a:xfrm>
              <a:off x="3428809" y="4071937"/>
              <a:ext cx="2329180" cy="1838325"/>
              <a:chOff x="3428809" y="4071937"/>
              <a:chExt cx="2329180" cy="1838325"/>
            </a:xfrm>
          </p:grpSpPr>
          <p:pic>
            <p:nvPicPr>
              <p:cNvPr id="19" name="object 19"/>
              <p:cNvPicPr/>
              <p:nvPr/>
            </p:nvPicPr>
            <p:blipFill>
              <a:blip r:embed="rId6" cstate="print"/>
              <a:stretch>
                <a:fillRect/>
              </a:stretch>
            </p:blipFill>
            <p:spPr>
              <a:xfrm>
                <a:off x="3433571" y="4076700"/>
                <a:ext cx="2319528" cy="1828800"/>
              </a:xfrm>
              <a:prstGeom prst="rect">
                <a:avLst/>
              </a:prstGeom>
            </p:spPr>
          </p:pic>
          <p:sp>
            <p:nvSpPr>
              <p:cNvPr id="20" name="object 20"/>
              <p:cNvSpPr/>
              <p:nvPr/>
            </p:nvSpPr>
            <p:spPr>
              <a:xfrm>
                <a:off x="3433571" y="4076700"/>
                <a:ext cx="2319655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319654" h="1828800">
                    <a:moveTo>
                      <a:pt x="0" y="914400"/>
                    </a:moveTo>
                    <a:lnTo>
                      <a:pt x="1193" y="872548"/>
                    </a:lnTo>
                    <a:lnTo>
                      <a:pt x="4740" y="831179"/>
                    </a:lnTo>
                    <a:lnTo>
                      <a:pt x="10588" y="790333"/>
                    </a:lnTo>
                    <a:lnTo>
                      <a:pt x="18687" y="750050"/>
                    </a:lnTo>
                    <a:lnTo>
                      <a:pt x="28985" y="710371"/>
                    </a:lnTo>
                    <a:lnTo>
                      <a:pt x="41431" y="671336"/>
                    </a:lnTo>
                    <a:lnTo>
                      <a:pt x="55975" y="632985"/>
                    </a:lnTo>
                    <a:lnTo>
                      <a:pt x="72564" y="595359"/>
                    </a:lnTo>
                    <a:lnTo>
                      <a:pt x="91148" y="558498"/>
                    </a:lnTo>
                    <a:lnTo>
                      <a:pt x="111675" y="522442"/>
                    </a:lnTo>
                    <a:lnTo>
                      <a:pt x="134094" y="487233"/>
                    </a:lnTo>
                    <a:lnTo>
                      <a:pt x="158354" y="452910"/>
                    </a:lnTo>
                    <a:lnTo>
                      <a:pt x="184404" y="419513"/>
                    </a:lnTo>
                    <a:lnTo>
                      <a:pt x="212193" y="387083"/>
                    </a:lnTo>
                    <a:lnTo>
                      <a:pt x="241669" y="355661"/>
                    </a:lnTo>
                    <a:lnTo>
                      <a:pt x="272781" y="325287"/>
                    </a:lnTo>
                    <a:lnTo>
                      <a:pt x="305478" y="296000"/>
                    </a:lnTo>
                    <a:lnTo>
                      <a:pt x="339709" y="267843"/>
                    </a:lnTo>
                    <a:lnTo>
                      <a:pt x="375422" y="240853"/>
                    </a:lnTo>
                    <a:lnTo>
                      <a:pt x="412567" y="215074"/>
                    </a:lnTo>
                    <a:lnTo>
                      <a:pt x="451091" y="190544"/>
                    </a:lnTo>
                    <a:lnTo>
                      <a:pt x="490945" y="167303"/>
                    </a:lnTo>
                    <a:lnTo>
                      <a:pt x="532077" y="145394"/>
                    </a:lnTo>
                    <a:lnTo>
                      <a:pt x="574435" y="124855"/>
                    </a:lnTo>
                    <a:lnTo>
                      <a:pt x="617968" y="105727"/>
                    </a:lnTo>
                    <a:lnTo>
                      <a:pt x="662625" y="88050"/>
                    </a:lnTo>
                    <a:lnTo>
                      <a:pt x="708356" y="71866"/>
                    </a:lnTo>
                    <a:lnTo>
                      <a:pt x="755108" y="57213"/>
                    </a:lnTo>
                    <a:lnTo>
                      <a:pt x="802831" y="44134"/>
                    </a:lnTo>
                    <a:lnTo>
                      <a:pt x="851473" y="32667"/>
                    </a:lnTo>
                    <a:lnTo>
                      <a:pt x="900983" y="22853"/>
                    </a:lnTo>
                    <a:lnTo>
                      <a:pt x="951310" y="14734"/>
                    </a:lnTo>
                    <a:lnTo>
                      <a:pt x="1002403" y="8348"/>
                    </a:lnTo>
                    <a:lnTo>
                      <a:pt x="1054210" y="3737"/>
                    </a:lnTo>
                    <a:lnTo>
                      <a:pt x="1106681" y="941"/>
                    </a:lnTo>
                    <a:lnTo>
                      <a:pt x="1159764" y="0"/>
                    </a:lnTo>
                    <a:lnTo>
                      <a:pt x="1212846" y="941"/>
                    </a:lnTo>
                    <a:lnTo>
                      <a:pt x="1265317" y="3737"/>
                    </a:lnTo>
                    <a:lnTo>
                      <a:pt x="1317124" y="8348"/>
                    </a:lnTo>
                    <a:lnTo>
                      <a:pt x="1368217" y="14734"/>
                    </a:lnTo>
                    <a:lnTo>
                      <a:pt x="1418544" y="22853"/>
                    </a:lnTo>
                    <a:lnTo>
                      <a:pt x="1468054" y="32667"/>
                    </a:lnTo>
                    <a:lnTo>
                      <a:pt x="1516696" y="44134"/>
                    </a:lnTo>
                    <a:lnTo>
                      <a:pt x="1564419" y="57213"/>
                    </a:lnTo>
                    <a:lnTo>
                      <a:pt x="1611171" y="71866"/>
                    </a:lnTo>
                    <a:lnTo>
                      <a:pt x="1656902" y="88050"/>
                    </a:lnTo>
                    <a:lnTo>
                      <a:pt x="1701559" y="105727"/>
                    </a:lnTo>
                    <a:lnTo>
                      <a:pt x="1745092" y="124855"/>
                    </a:lnTo>
                    <a:lnTo>
                      <a:pt x="1787450" y="145394"/>
                    </a:lnTo>
                    <a:lnTo>
                      <a:pt x="1828582" y="167303"/>
                    </a:lnTo>
                    <a:lnTo>
                      <a:pt x="1868436" y="190544"/>
                    </a:lnTo>
                    <a:lnTo>
                      <a:pt x="1906960" y="215074"/>
                    </a:lnTo>
                    <a:lnTo>
                      <a:pt x="1944105" y="240853"/>
                    </a:lnTo>
                    <a:lnTo>
                      <a:pt x="1979818" y="267842"/>
                    </a:lnTo>
                    <a:lnTo>
                      <a:pt x="2014049" y="296000"/>
                    </a:lnTo>
                    <a:lnTo>
                      <a:pt x="2046746" y="325287"/>
                    </a:lnTo>
                    <a:lnTo>
                      <a:pt x="2077858" y="355661"/>
                    </a:lnTo>
                    <a:lnTo>
                      <a:pt x="2107334" y="387083"/>
                    </a:lnTo>
                    <a:lnTo>
                      <a:pt x="2135123" y="419513"/>
                    </a:lnTo>
                    <a:lnTo>
                      <a:pt x="2161173" y="452910"/>
                    </a:lnTo>
                    <a:lnTo>
                      <a:pt x="2185433" y="487233"/>
                    </a:lnTo>
                    <a:lnTo>
                      <a:pt x="2207852" y="522442"/>
                    </a:lnTo>
                    <a:lnTo>
                      <a:pt x="2228379" y="558498"/>
                    </a:lnTo>
                    <a:lnTo>
                      <a:pt x="2246963" y="595359"/>
                    </a:lnTo>
                    <a:lnTo>
                      <a:pt x="2263552" y="632985"/>
                    </a:lnTo>
                    <a:lnTo>
                      <a:pt x="2278096" y="671336"/>
                    </a:lnTo>
                    <a:lnTo>
                      <a:pt x="2290542" y="710371"/>
                    </a:lnTo>
                    <a:lnTo>
                      <a:pt x="2300840" y="750050"/>
                    </a:lnTo>
                    <a:lnTo>
                      <a:pt x="2308939" y="790333"/>
                    </a:lnTo>
                    <a:lnTo>
                      <a:pt x="2314787" y="831179"/>
                    </a:lnTo>
                    <a:lnTo>
                      <a:pt x="2318334" y="872548"/>
                    </a:lnTo>
                    <a:lnTo>
                      <a:pt x="2319528" y="914400"/>
                    </a:lnTo>
                    <a:lnTo>
                      <a:pt x="2318334" y="956251"/>
                    </a:lnTo>
                    <a:lnTo>
                      <a:pt x="2314787" y="997620"/>
                    </a:lnTo>
                    <a:lnTo>
                      <a:pt x="2308939" y="1038466"/>
                    </a:lnTo>
                    <a:lnTo>
                      <a:pt x="2300840" y="1078749"/>
                    </a:lnTo>
                    <a:lnTo>
                      <a:pt x="2290542" y="1118428"/>
                    </a:lnTo>
                    <a:lnTo>
                      <a:pt x="2278096" y="1157463"/>
                    </a:lnTo>
                    <a:lnTo>
                      <a:pt x="2263552" y="1195814"/>
                    </a:lnTo>
                    <a:lnTo>
                      <a:pt x="2246963" y="1233440"/>
                    </a:lnTo>
                    <a:lnTo>
                      <a:pt x="2228379" y="1270301"/>
                    </a:lnTo>
                    <a:lnTo>
                      <a:pt x="2207852" y="1306357"/>
                    </a:lnTo>
                    <a:lnTo>
                      <a:pt x="2185433" y="1341566"/>
                    </a:lnTo>
                    <a:lnTo>
                      <a:pt x="2161173" y="1375889"/>
                    </a:lnTo>
                    <a:lnTo>
                      <a:pt x="2135123" y="1409286"/>
                    </a:lnTo>
                    <a:lnTo>
                      <a:pt x="2107334" y="1441716"/>
                    </a:lnTo>
                    <a:lnTo>
                      <a:pt x="2077858" y="1473138"/>
                    </a:lnTo>
                    <a:lnTo>
                      <a:pt x="2046746" y="1503512"/>
                    </a:lnTo>
                    <a:lnTo>
                      <a:pt x="2014049" y="1532799"/>
                    </a:lnTo>
                    <a:lnTo>
                      <a:pt x="1979818" y="1560956"/>
                    </a:lnTo>
                    <a:lnTo>
                      <a:pt x="1944105" y="1587946"/>
                    </a:lnTo>
                    <a:lnTo>
                      <a:pt x="1906960" y="1613725"/>
                    </a:lnTo>
                    <a:lnTo>
                      <a:pt x="1868436" y="1638255"/>
                    </a:lnTo>
                    <a:lnTo>
                      <a:pt x="1828582" y="1661496"/>
                    </a:lnTo>
                    <a:lnTo>
                      <a:pt x="1787450" y="1683405"/>
                    </a:lnTo>
                    <a:lnTo>
                      <a:pt x="1745092" y="1703944"/>
                    </a:lnTo>
                    <a:lnTo>
                      <a:pt x="1701559" y="1723072"/>
                    </a:lnTo>
                    <a:lnTo>
                      <a:pt x="1656902" y="1740749"/>
                    </a:lnTo>
                    <a:lnTo>
                      <a:pt x="1611171" y="1756933"/>
                    </a:lnTo>
                    <a:lnTo>
                      <a:pt x="1564419" y="1771586"/>
                    </a:lnTo>
                    <a:lnTo>
                      <a:pt x="1516696" y="1784665"/>
                    </a:lnTo>
                    <a:lnTo>
                      <a:pt x="1468054" y="1796132"/>
                    </a:lnTo>
                    <a:lnTo>
                      <a:pt x="1418544" y="1805946"/>
                    </a:lnTo>
                    <a:lnTo>
                      <a:pt x="1368217" y="1814065"/>
                    </a:lnTo>
                    <a:lnTo>
                      <a:pt x="1317124" y="1820451"/>
                    </a:lnTo>
                    <a:lnTo>
                      <a:pt x="1265317" y="1825062"/>
                    </a:lnTo>
                    <a:lnTo>
                      <a:pt x="1212846" y="1827858"/>
                    </a:lnTo>
                    <a:lnTo>
                      <a:pt x="1159764" y="1828800"/>
                    </a:lnTo>
                    <a:lnTo>
                      <a:pt x="1106681" y="1827858"/>
                    </a:lnTo>
                    <a:lnTo>
                      <a:pt x="1054210" y="1825062"/>
                    </a:lnTo>
                    <a:lnTo>
                      <a:pt x="1002403" y="1820451"/>
                    </a:lnTo>
                    <a:lnTo>
                      <a:pt x="951310" y="1814065"/>
                    </a:lnTo>
                    <a:lnTo>
                      <a:pt x="900983" y="1805946"/>
                    </a:lnTo>
                    <a:lnTo>
                      <a:pt x="851473" y="1796132"/>
                    </a:lnTo>
                    <a:lnTo>
                      <a:pt x="802831" y="1784665"/>
                    </a:lnTo>
                    <a:lnTo>
                      <a:pt x="755108" y="1771586"/>
                    </a:lnTo>
                    <a:lnTo>
                      <a:pt x="708356" y="1756933"/>
                    </a:lnTo>
                    <a:lnTo>
                      <a:pt x="662625" y="1740749"/>
                    </a:lnTo>
                    <a:lnTo>
                      <a:pt x="617968" y="1723072"/>
                    </a:lnTo>
                    <a:lnTo>
                      <a:pt x="574435" y="1703944"/>
                    </a:lnTo>
                    <a:lnTo>
                      <a:pt x="532077" y="1683405"/>
                    </a:lnTo>
                    <a:lnTo>
                      <a:pt x="490945" y="1661496"/>
                    </a:lnTo>
                    <a:lnTo>
                      <a:pt x="451091" y="1638255"/>
                    </a:lnTo>
                    <a:lnTo>
                      <a:pt x="412567" y="1613725"/>
                    </a:lnTo>
                    <a:lnTo>
                      <a:pt x="375422" y="1587946"/>
                    </a:lnTo>
                    <a:lnTo>
                      <a:pt x="339709" y="1560957"/>
                    </a:lnTo>
                    <a:lnTo>
                      <a:pt x="305478" y="1532799"/>
                    </a:lnTo>
                    <a:lnTo>
                      <a:pt x="272781" y="1503512"/>
                    </a:lnTo>
                    <a:lnTo>
                      <a:pt x="241669" y="1473138"/>
                    </a:lnTo>
                    <a:lnTo>
                      <a:pt x="212193" y="1441716"/>
                    </a:lnTo>
                    <a:lnTo>
                      <a:pt x="184404" y="1409286"/>
                    </a:lnTo>
                    <a:lnTo>
                      <a:pt x="158354" y="1375889"/>
                    </a:lnTo>
                    <a:lnTo>
                      <a:pt x="134094" y="1341566"/>
                    </a:lnTo>
                    <a:lnTo>
                      <a:pt x="111675" y="1306357"/>
                    </a:lnTo>
                    <a:lnTo>
                      <a:pt x="91148" y="1270301"/>
                    </a:lnTo>
                    <a:lnTo>
                      <a:pt x="72564" y="1233440"/>
                    </a:lnTo>
                    <a:lnTo>
                      <a:pt x="55975" y="1195814"/>
                    </a:lnTo>
                    <a:lnTo>
                      <a:pt x="41431" y="1157463"/>
                    </a:lnTo>
                    <a:lnTo>
                      <a:pt x="28985" y="1118428"/>
                    </a:lnTo>
                    <a:lnTo>
                      <a:pt x="18687" y="1078749"/>
                    </a:lnTo>
                    <a:lnTo>
                      <a:pt x="10588" y="1038466"/>
                    </a:lnTo>
                    <a:lnTo>
                      <a:pt x="4740" y="997620"/>
                    </a:lnTo>
                    <a:lnTo>
                      <a:pt x="1193" y="956251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815F55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1" name="object 21"/>
            <p:cNvSpPr txBox="1"/>
            <p:nvPr/>
          </p:nvSpPr>
          <p:spPr>
            <a:xfrm>
              <a:off x="3864355" y="4354144"/>
              <a:ext cx="1457325" cy="124523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marL="93345" marR="86995" indent="1270"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-15" dirty="0">
                  <a:latin typeface="Times New Roman"/>
                  <a:cs typeface="Times New Roman"/>
                </a:rPr>
                <a:t>Приймає </a:t>
              </a:r>
              <a:r>
                <a:rPr sz="1600" spc="-1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самостійні </a:t>
              </a:r>
              <a:r>
                <a:rPr sz="1600" spc="-40" dirty="0">
                  <a:latin typeface="Times New Roman"/>
                  <a:cs typeface="Times New Roman"/>
                </a:rPr>
                <a:t> </a:t>
              </a:r>
              <a:r>
                <a:rPr sz="1600" spc="-30" dirty="0">
                  <a:latin typeface="Times New Roman"/>
                  <a:cs typeface="Times New Roman"/>
                </a:rPr>
                <a:t>рішення, </a:t>
              </a:r>
              <a:r>
                <a:rPr sz="1600" spc="-45" dirty="0">
                  <a:latin typeface="Times New Roman"/>
                  <a:cs typeface="Times New Roman"/>
                </a:rPr>
                <a:t>лідер, </a:t>
              </a:r>
              <a:r>
                <a:rPr sz="1600" spc="-38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новатор,</a:t>
              </a:r>
              <a:endParaRPr sz="16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  <a:spcBef>
                  <a:spcPts val="5"/>
                </a:spcBef>
              </a:pPr>
              <a:r>
                <a:rPr sz="1600" spc="-35" dirty="0">
                  <a:latin typeface="Times New Roman"/>
                  <a:cs typeface="Times New Roman"/>
                </a:rPr>
                <a:t>експериментатор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2" name="object 22"/>
            <p:cNvGrpSpPr/>
            <p:nvPr/>
          </p:nvGrpSpPr>
          <p:grpSpPr>
            <a:xfrm>
              <a:off x="879157" y="4178617"/>
              <a:ext cx="2287905" cy="1838325"/>
              <a:chOff x="879157" y="4178617"/>
              <a:chExt cx="2287905" cy="1838325"/>
            </a:xfrm>
          </p:grpSpPr>
          <p:pic>
            <p:nvPicPr>
              <p:cNvPr id="23" name="object 23"/>
              <p:cNvPicPr/>
              <p:nvPr/>
            </p:nvPicPr>
            <p:blipFill>
              <a:blip r:embed="rId7" cstate="print"/>
              <a:stretch>
                <a:fillRect/>
              </a:stretch>
            </p:blipFill>
            <p:spPr>
              <a:xfrm>
                <a:off x="883919" y="4183379"/>
                <a:ext cx="2278380" cy="1828800"/>
              </a:xfrm>
              <a:prstGeom prst="rect">
                <a:avLst/>
              </a:prstGeom>
            </p:spPr>
          </p:pic>
          <p:sp>
            <p:nvSpPr>
              <p:cNvPr id="24" name="object 24"/>
              <p:cNvSpPr/>
              <p:nvPr/>
            </p:nvSpPr>
            <p:spPr>
              <a:xfrm>
                <a:off x="883919" y="4183379"/>
                <a:ext cx="2278380" cy="1828800"/>
              </a:xfrm>
              <a:custGeom>
                <a:avLst/>
                <a:gdLst/>
                <a:ahLst/>
                <a:cxnLst/>
                <a:rect l="l" t="t" r="r" b="b"/>
                <a:pathLst>
                  <a:path w="2278380" h="1828800">
                    <a:moveTo>
                      <a:pt x="0" y="914400"/>
                    </a:moveTo>
                    <a:lnTo>
                      <a:pt x="1239" y="871359"/>
                    </a:lnTo>
                    <a:lnTo>
                      <a:pt x="4923" y="828830"/>
                    </a:lnTo>
                    <a:lnTo>
                      <a:pt x="10995" y="786857"/>
                    </a:lnTo>
                    <a:lnTo>
                      <a:pt x="19401" y="745484"/>
                    </a:lnTo>
                    <a:lnTo>
                      <a:pt x="30086" y="704754"/>
                    </a:lnTo>
                    <a:lnTo>
                      <a:pt x="42996" y="664711"/>
                    </a:lnTo>
                    <a:lnTo>
                      <a:pt x="58076" y="625400"/>
                    </a:lnTo>
                    <a:lnTo>
                      <a:pt x="75271" y="586865"/>
                    </a:lnTo>
                    <a:lnTo>
                      <a:pt x="94527" y="549148"/>
                    </a:lnTo>
                    <a:lnTo>
                      <a:pt x="115788" y="512295"/>
                    </a:lnTo>
                    <a:lnTo>
                      <a:pt x="139000" y="476348"/>
                    </a:lnTo>
                    <a:lnTo>
                      <a:pt x="164109" y="441353"/>
                    </a:lnTo>
                    <a:lnTo>
                      <a:pt x="191059" y="407353"/>
                    </a:lnTo>
                    <a:lnTo>
                      <a:pt x="219797" y="374391"/>
                    </a:lnTo>
                    <a:lnTo>
                      <a:pt x="250267" y="342513"/>
                    </a:lnTo>
                    <a:lnTo>
                      <a:pt x="282414" y="311761"/>
                    </a:lnTo>
                    <a:lnTo>
                      <a:pt x="316184" y="282180"/>
                    </a:lnTo>
                    <a:lnTo>
                      <a:pt x="351522" y="253814"/>
                    </a:lnTo>
                    <a:lnTo>
                      <a:pt x="388374" y="226706"/>
                    </a:lnTo>
                    <a:lnTo>
                      <a:pt x="426684" y="200901"/>
                    </a:lnTo>
                    <a:lnTo>
                      <a:pt x="466398" y="176442"/>
                    </a:lnTo>
                    <a:lnTo>
                      <a:pt x="507462" y="153374"/>
                    </a:lnTo>
                    <a:lnTo>
                      <a:pt x="549820" y="131740"/>
                    </a:lnTo>
                    <a:lnTo>
                      <a:pt x="593419" y="111584"/>
                    </a:lnTo>
                    <a:lnTo>
                      <a:pt x="638202" y="92950"/>
                    </a:lnTo>
                    <a:lnTo>
                      <a:pt x="684116" y="75883"/>
                    </a:lnTo>
                    <a:lnTo>
                      <a:pt x="731106" y="60425"/>
                    </a:lnTo>
                    <a:lnTo>
                      <a:pt x="779117" y="46622"/>
                    </a:lnTo>
                    <a:lnTo>
                      <a:pt x="828094" y="34516"/>
                    </a:lnTo>
                    <a:lnTo>
                      <a:pt x="877983" y="24152"/>
                    </a:lnTo>
                    <a:lnTo>
                      <a:pt x="928729" y="15575"/>
                    </a:lnTo>
                    <a:lnTo>
                      <a:pt x="980278" y="8826"/>
                    </a:lnTo>
                    <a:lnTo>
                      <a:pt x="1032574" y="3952"/>
                    </a:lnTo>
                    <a:lnTo>
                      <a:pt x="1085563" y="995"/>
                    </a:lnTo>
                    <a:lnTo>
                      <a:pt x="1139190" y="0"/>
                    </a:lnTo>
                    <a:lnTo>
                      <a:pt x="1192816" y="995"/>
                    </a:lnTo>
                    <a:lnTo>
                      <a:pt x="1245805" y="3952"/>
                    </a:lnTo>
                    <a:lnTo>
                      <a:pt x="1298101" y="8826"/>
                    </a:lnTo>
                    <a:lnTo>
                      <a:pt x="1349650" y="15575"/>
                    </a:lnTo>
                    <a:lnTo>
                      <a:pt x="1400396" y="24152"/>
                    </a:lnTo>
                    <a:lnTo>
                      <a:pt x="1450285" y="34516"/>
                    </a:lnTo>
                    <a:lnTo>
                      <a:pt x="1499262" y="46622"/>
                    </a:lnTo>
                    <a:lnTo>
                      <a:pt x="1547273" y="60425"/>
                    </a:lnTo>
                    <a:lnTo>
                      <a:pt x="1594263" y="75883"/>
                    </a:lnTo>
                    <a:lnTo>
                      <a:pt x="1640177" y="92950"/>
                    </a:lnTo>
                    <a:lnTo>
                      <a:pt x="1684960" y="111584"/>
                    </a:lnTo>
                    <a:lnTo>
                      <a:pt x="1728559" y="131740"/>
                    </a:lnTo>
                    <a:lnTo>
                      <a:pt x="1770917" y="153374"/>
                    </a:lnTo>
                    <a:lnTo>
                      <a:pt x="1811981" y="176442"/>
                    </a:lnTo>
                    <a:lnTo>
                      <a:pt x="1851695" y="200901"/>
                    </a:lnTo>
                    <a:lnTo>
                      <a:pt x="1890005" y="226706"/>
                    </a:lnTo>
                    <a:lnTo>
                      <a:pt x="1926857" y="253814"/>
                    </a:lnTo>
                    <a:lnTo>
                      <a:pt x="1962195" y="282180"/>
                    </a:lnTo>
                    <a:lnTo>
                      <a:pt x="1995965" y="311761"/>
                    </a:lnTo>
                    <a:lnTo>
                      <a:pt x="2028112" y="342513"/>
                    </a:lnTo>
                    <a:lnTo>
                      <a:pt x="2058582" y="374391"/>
                    </a:lnTo>
                    <a:lnTo>
                      <a:pt x="2087320" y="407353"/>
                    </a:lnTo>
                    <a:lnTo>
                      <a:pt x="2114270" y="441353"/>
                    </a:lnTo>
                    <a:lnTo>
                      <a:pt x="2139379" y="476348"/>
                    </a:lnTo>
                    <a:lnTo>
                      <a:pt x="2162591" y="512295"/>
                    </a:lnTo>
                    <a:lnTo>
                      <a:pt x="2183852" y="549148"/>
                    </a:lnTo>
                    <a:lnTo>
                      <a:pt x="2203108" y="586865"/>
                    </a:lnTo>
                    <a:lnTo>
                      <a:pt x="2220303" y="625400"/>
                    </a:lnTo>
                    <a:lnTo>
                      <a:pt x="2235383" y="664711"/>
                    </a:lnTo>
                    <a:lnTo>
                      <a:pt x="2248293" y="704754"/>
                    </a:lnTo>
                    <a:lnTo>
                      <a:pt x="2258978" y="745484"/>
                    </a:lnTo>
                    <a:lnTo>
                      <a:pt x="2267384" y="786857"/>
                    </a:lnTo>
                    <a:lnTo>
                      <a:pt x="2273456" y="828830"/>
                    </a:lnTo>
                    <a:lnTo>
                      <a:pt x="2277140" y="871359"/>
                    </a:lnTo>
                    <a:lnTo>
                      <a:pt x="2278380" y="914400"/>
                    </a:lnTo>
                    <a:lnTo>
                      <a:pt x="2277140" y="957444"/>
                    </a:lnTo>
                    <a:lnTo>
                      <a:pt x="2273456" y="999976"/>
                    </a:lnTo>
                    <a:lnTo>
                      <a:pt x="2267384" y="1041953"/>
                    </a:lnTo>
                    <a:lnTo>
                      <a:pt x="2258978" y="1083329"/>
                    </a:lnTo>
                    <a:lnTo>
                      <a:pt x="2248293" y="1124061"/>
                    </a:lnTo>
                    <a:lnTo>
                      <a:pt x="2235383" y="1164105"/>
                    </a:lnTo>
                    <a:lnTo>
                      <a:pt x="2220303" y="1203418"/>
                    </a:lnTo>
                    <a:lnTo>
                      <a:pt x="2203108" y="1241955"/>
                    </a:lnTo>
                    <a:lnTo>
                      <a:pt x="2183852" y="1279673"/>
                    </a:lnTo>
                    <a:lnTo>
                      <a:pt x="2162591" y="1316527"/>
                    </a:lnTo>
                    <a:lnTo>
                      <a:pt x="2139379" y="1352473"/>
                    </a:lnTo>
                    <a:lnTo>
                      <a:pt x="2114270" y="1387469"/>
                    </a:lnTo>
                    <a:lnTo>
                      <a:pt x="2087320" y="1421469"/>
                    </a:lnTo>
                    <a:lnTo>
                      <a:pt x="2058582" y="1454430"/>
                    </a:lnTo>
                    <a:lnTo>
                      <a:pt x="2028112" y="1486307"/>
                    </a:lnTo>
                    <a:lnTo>
                      <a:pt x="1995965" y="1517058"/>
                    </a:lnTo>
                    <a:lnTo>
                      <a:pt x="1962195" y="1546638"/>
                    </a:lnTo>
                    <a:lnTo>
                      <a:pt x="1926857" y="1575004"/>
                    </a:lnTo>
                    <a:lnTo>
                      <a:pt x="1890005" y="1602110"/>
                    </a:lnTo>
                    <a:lnTo>
                      <a:pt x="1851695" y="1627914"/>
                    </a:lnTo>
                    <a:lnTo>
                      <a:pt x="1811981" y="1652372"/>
                    </a:lnTo>
                    <a:lnTo>
                      <a:pt x="1770917" y="1675438"/>
                    </a:lnTo>
                    <a:lnTo>
                      <a:pt x="1728559" y="1697071"/>
                    </a:lnTo>
                    <a:lnTo>
                      <a:pt x="1684960" y="1717226"/>
                    </a:lnTo>
                    <a:lnTo>
                      <a:pt x="1640177" y="1735858"/>
                    </a:lnTo>
                    <a:lnTo>
                      <a:pt x="1594263" y="1752924"/>
                    </a:lnTo>
                    <a:lnTo>
                      <a:pt x="1547273" y="1768380"/>
                    </a:lnTo>
                    <a:lnTo>
                      <a:pt x="1499262" y="1782182"/>
                    </a:lnTo>
                    <a:lnTo>
                      <a:pt x="1450285" y="1794287"/>
                    </a:lnTo>
                    <a:lnTo>
                      <a:pt x="1400396" y="1804649"/>
                    </a:lnTo>
                    <a:lnTo>
                      <a:pt x="1349650" y="1813226"/>
                    </a:lnTo>
                    <a:lnTo>
                      <a:pt x="1298101" y="1819974"/>
                    </a:lnTo>
                    <a:lnTo>
                      <a:pt x="1245805" y="1824848"/>
                    </a:lnTo>
                    <a:lnTo>
                      <a:pt x="1192816" y="1827804"/>
                    </a:lnTo>
                    <a:lnTo>
                      <a:pt x="1139190" y="1828800"/>
                    </a:lnTo>
                    <a:lnTo>
                      <a:pt x="1085563" y="1827804"/>
                    </a:lnTo>
                    <a:lnTo>
                      <a:pt x="1032574" y="1824848"/>
                    </a:lnTo>
                    <a:lnTo>
                      <a:pt x="980278" y="1819974"/>
                    </a:lnTo>
                    <a:lnTo>
                      <a:pt x="928729" y="1813226"/>
                    </a:lnTo>
                    <a:lnTo>
                      <a:pt x="877983" y="1804649"/>
                    </a:lnTo>
                    <a:lnTo>
                      <a:pt x="828094" y="1794287"/>
                    </a:lnTo>
                    <a:lnTo>
                      <a:pt x="779117" y="1782182"/>
                    </a:lnTo>
                    <a:lnTo>
                      <a:pt x="731106" y="1768380"/>
                    </a:lnTo>
                    <a:lnTo>
                      <a:pt x="684116" y="1752924"/>
                    </a:lnTo>
                    <a:lnTo>
                      <a:pt x="638202" y="1735858"/>
                    </a:lnTo>
                    <a:lnTo>
                      <a:pt x="593419" y="1717226"/>
                    </a:lnTo>
                    <a:lnTo>
                      <a:pt x="549820" y="1697071"/>
                    </a:lnTo>
                    <a:lnTo>
                      <a:pt x="507462" y="1675438"/>
                    </a:lnTo>
                    <a:lnTo>
                      <a:pt x="466398" y="1652372"/>
                    </a:lnTo>
                    <a:lnTo>
                      <a:pt x="426684" y="1627914"/>
                    </a:lnTo>
                    <a:lnTo>
                      <a:pt x="388374" y="1602110"/>
                    </a:lnTo>
                    <a:lnTo>
                      <a:pt x="351522" y="1575004"/>
                    </a:lnTo>
                    <a:lnTo>
                      <a:pt x="316184" y="1546638"/>
                    </a:lnTo>
                    <a:lnTo>
                      <a:pt x="282414" y="1517058"/>
                    </a:lnTo>
                    <a:lnTo>
                      <a:pt x="250267" y="1486307"/>
                    </a:lnTo>
                    <a:lnTo>
                      <a:pt x="219797" y="1454430"/>
                    </a:lnTo>
                    <a:lnTo>
                      <a:pt x="191059" y="1421469"/>
                    </a:lnTo>
                    <a:lnTo>
                      <a:pt x="164109" y="1387469"/>
                    </a:lnTo>
                    <a:lnTo>
                      <a:pt x="139000" y="1352473"/>
                    </a:lnTo>
                    <a:lnTo>
                      <a:pt x="115788" y="1316527"/>
                    </a:lnTo>
                    <a:lnTo>
                      <a:pt x="94527" y="1279673"/>
                    </a:lnTo>
                    <a:lnTo>
                      <a:pt x="75271" y="1241955"/>
                    </a:lnTo>
                    <a:lnTo>
                      <a:pt x="58076" y="1203418"/>
                    </a:lnTo>
                    <a:lnTo>
                      <a:pt x="42996" y="1164105"/>
                    </a:lnTo>
                    <a:lnTo>
                      <a:pt x="30086" y="1124061"/>
                    </a:lnTo>
                    <a:lnTo>
                      <a:pt x="19401" y="1083329"/>
                    </a:lnTo>
                    <a:lnTo>
                      <a:pt x="10995" y="1041953"/>
                    </a:lnTo>
                    <a:lnTo>
                      <a:pt x="4923" y="999976"/>
                    </a:lnTo>
                    <a:lnTo>
                      <a:pt x="1239" y="957444"/>
                    </a:lnTo>
                    <a:lnTo>
                      <a:pt x="0" y="914400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  <p:sp>
          <p:nvSpPr>
            <p:cNvPr id="25" name="object 25"/>
            <p:cNvSpPr txBox="1"/>
            <p:nvPr/>
          </p:nvSpPr>
          <p:spPr>
            <a:xfrm>
              <a:off x="1329055" y="4461509"/>
              <a:ext cx="1388110" cy="1243965"/>
            </a:xfrm>
            <a:prstGeom prst="rect">
              <a:avLst/>
            </a:prstGeom>
          </p:spPr>
          <p:txBody>
            <a:bodyPr vert="horz" wrap="square" lIns="0" tIns="12065" rIns="0" bIns="0" rtlCol="0">
              <a:spAutoFit/>
            </a:bodyPr>
            <a:lstStyle/>
            <a:p>
              <a:pPr algn="ctr">
                <a:lnSpc>
                  <a:spcPct val="100000"/>
                </a:lnSpc>
                <a:spcBef>
                  <a:spcPts val="95"/>
                </a:spcBef>
              </a:pPr>
              <a:r>
                <a:rPr sz="1600" spc="5" dirty="0">
                  <a:latin typeface="Times New Roman"/>
                  <a:cs typeface="Times New Roman"/>
                </a:rPr>
                <a:t>Працює</a:t>
              </a:r>
              <a:r>
                <a:rPr sz="1600" spc="-100" dirty="0">
                  <a:latin typeface="Times New Roman"/>
                  <a:cs typeface="Times New Roman"/>
                </a:rPr>
                <a:t> </a:t>
              </a:r>
              <a:r>
                <a:rPr sz="1600" spc="-75" dirty="0">
                  <a:latin typeface="Times New Roman"/>
                  <a:cs typeface="Times New Roman"/>
                </a:rPr>
                <a:t>в</a:t>
              </a:r>
              <a:endParaRPr sz="1600" dirty="0">
                <a:latin typeface="Times New Roman"/>
                <a:cs typeface="Times New Roman"/>
              </a:endParaRPr>
            </a:p>
            <a:p>
              <a:pPr marL="12065" marR="5080"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ко</a:t>
              </a:r>
              <a:r>
                <a:rPr sz="1600" spc="-50" dirty="0">
                  <a:latin typeface="Times New Roman"/>
                  <a:cs typeface="Times New Roman"/>
                </a:rPr>
                <a:t>ма</a:t>
              </a:r>
              <a:r>
                <a:rPr sz="1600" spc="-55" dirty="0">
                  <a:latin typeface="Times New Roman"/>
                  <a:cs typeface="Times New Roman"/>
                </a:rPr>
                <a:t>н</a:t>
              </a:r>
              <a:r>
                <a:rPr sz="1600" spc="-95" dirty="0">
                  <a:latin typeface="Times New Roman"/>
                  <a:cs typeface="Times New Roman"/>
                </a:rPr>
                <a:t>д</a:t>
              </a:r>
              <a:r>
                <a:rPr sz="1600" spc="-65" dirty="0">
                  <a:latin typeface="Times New Roman"/>
                  <a:cs typeface="Times New Roman"/>
                </a:rPr>
                <a:t>і</a:t>
              </a:r>
              <a:r>
                <a:rPr sz="1600" spc="-55" dirty="0">
                  <a:latin typeface="Times New Roman"/>
                  <a:cs typeface="Times New Roman"/>
                </a:rPr>
                <a:t>,</a:t>
              </a:r>
              <a:r>
                <a:rPr sz="1600" spc="15" dirty="0">
                  <a:latin typeface="Times New Roman"/>
                  <a:cs typeface="Times New Roman"/>
                </a:rPr>
                <a:t> </a:t>
              </a:r>
              <a:r>
                <a:rPr sz="1600" spc="-25" dirty="0">
                  <a:latin typeface="Times New Roman"/>
                  <a:cs typeface="Times New Roman"/>
                </a:rPr>
                <a:t>во</a:t>
              </a:r>
              <a:r>
                <a:rPr sz="1600" spc="-20" dirty="0">
                  <a:latin typeface="Times New Roman"/>
                  <a:cs typeface="Times New Roman"/>
                </a:rPr>
                <a:t>л</a:t>
              </a:r>
              <a:r>
                <a:rPr sz="1600" spc="-60" dirty="0">
                  <a:latin typeface="Times New Roman"/>
                  <a:cs typeface="Times New Roman"/>
                </a:rPr>
                <a:t>од</a:t>
              </a:r>
              <a:r>
                <a:rPr sz="1600" spc="-40" dirty="0">
                  <a:latin typeface="Times New Roman"/>
                  <a:cs typeface="Times New Roman"/>
                </a:rPr>
                <a:t>і</a:t>
              </a:r>
              <a:r>
                <a:rPr sz="1600" spc="-20" dirty="0">
                  <a:latin typeface="Times New Roman"/>
                  <a:cs typeface="Times New Roman"/>
                </a:rPr>
                <a:t>є  </a:t>
              </a:r>
              <a:r>
                <a:rPr sz="1600" spc="-40" dirty="0">
                  <a:latin typeface="Times New Roman"/>
                  <a:cs typeface="Times New Roman"/>
                </a:rPr>
                <a:t>сучасними </a:t>
              </a:r>
              <a:r>
                <a:rPr sz="1600" spc="5" dirty="0">
                  <a:latin typeface="Times New Roman"/>
                  <a:cs typeface="Times New Roman"/>
                </a:rPr>
                <a:t>ІК </a:t>
              </a:r>
              <a:r>
                <a:rPr sz="1600" spc="-55" dirty="0">
                  <a:latin typeface="Times New Roman"/>
                  <a:cs typeface="Times New Roman"/>
                </a:rPr>
                <a:t>та </a:t>
              </a:r>
              <a:r>
                <a:rPr sz="1600" spc="-390" dirty="0">
                  <a:latin typeface="Times New Roman"/>
                  <a:cs typeface="Times New Roman"/>
                </a:rPr>
                <a:t> </a:t>
              </a:r>
              <a:r>
                <a:rPr sz="1600" spc="-45" dirty="0">
                  <a:latin typeface="Times New Roman"/>
                  <a:cs typeface="Times New Roman"/>
                </a:rPr>
                <a:t>освітніми</a:t>
              </a:r>
              <a:endParaRPr sz="1600" dirty="0">
                <a:latin typeface="Times New Roman"/>
                <a:cs typeface="Times New Roman"/>
              </a:endParaRPr>
            </a:p>
            <a:p>
              <a:pPr algn="ctr">
                <a:lnSpc>
                  <a:spcPct val="100000"/>
                </a:lnSpc>
              </a:pPr>
              <a:r>
                <a:rPr sz="1600" spc="-40" dirty="0">
                  <a:latin typeface="Times New Roman"/>
                  <a:cs typeface="Times New Roman"/>
                </a:rPr>
                <a:t>технологіями</a:t>
              </a:r>
              <a:endParaRPr sz="1600" dirty="0">
                <a:latin typeface="Times New Roman"/>
                <a:cs typeface="Times New Roman"/>
              </a:endParaRPr>
            </a:p>
          </p:txBody>
        </p:sp>
        <p:grpSp>
          <p:nvGrpSpPr>
            <p:cNvPr id="26" name="object 26"/>
            <p:cNvGrpSpPr/>
            <p:nvPr/>
          </p:nvGrpSpPr>
          <p:grpSpPr>
            <a:xfrm>
              <a:off x="813625" y="2657665"/>
              <a:ext cx="3248025" cy="1595120"/>
              <a:chOff x="813625" y="2657665"/>
              <a:chExt cx="3248025" cy="1595120"/>
            </a:xfrm>
          </p:grpSpPr>
          <p:pic>
            <p:nvPicPr>
              <p:cNvPr id="27" name="object 27"/>
              <p:cNvPicPr/>
              <p:nvPr/>
            </p:nvPicPr>
            <p:blipFill>
              <a:blip r:embed="rId8" cstate="print"/>
              <a:stretch>
                <a:fillRect/>
              </a:stretch>
            </p:blipFill>
            <p:spPr>
              <a:xfrm>
                <a:off x="818388" y="2662427"/>
                <a:ext cx="3066288" cy="923544"/>
              </a:xfrm>
              <a:prstGeom prst="rect">
                <a:avLst/>
              </a:prstGeom>
            </p:spPr>
          </p:pic>
          <p:sp>
            <p:nvSpPr>
              <p:cNvPr id="28" name="object 28"/>
              <p:cNvSpPr/>
              <p:nvPr/>
            </p:nvSpPr>
            <p:spPr>
              <a:xfrm>
                <a:off x="818388" y="2662427"/>
                <a:ext cx="3066415" cy="923925"/>
              </a:xfrm>
              <a:custGeom>
                <a:avLst/>
                <a:gdLst/>
                <a:ahLst/>
                <a:cxnLst/>
                <a:rect l="l" t="t" r="r" b="b"/>
                <a:pathLst>
                  <a:path w="3066415" h="923925">
                    <a:moveTo>
                      <a:pt x="153924" y="0"/>
                    </a:moveTo>
                    <a:lnTo>
                      <a:pt x="2912364" y="0"/>
                    </a:lnTo>
                    <a:lnTo>
                      <a:pt x="3066288" y="153924"/>
                    </a:lnTo>
                    <a:lnTo>
                      <a:pt x="3066288" y="923544"/>
                    </a:lnTo>
                    <a:lnTo>
                      <a:pt x="0" y="923544"/>
                    </a:lnTo>
                    <a:lnTo>
                      <a:pt x="0" y="153924"/>
                    </a:lnTo>
                    <a:lnTo>
                      <a:pt x="7846" y="105290"/>
                    </a:lnTo>
                    <a:lnTo>
                      <a:pt x="29697" y="63038"/>
                    </a:lnTo>
                    <a:lnTo>
                      <a:pt x="63016" y="29711"/>
                    </a:lnTo>
                    <a:lnTo>
                      <a:pt x="105270" y="7851"/>
                    </a:lnTo>
                    <a:lnTo>
                      <a:pt x="153924" y="0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29" name="object 29"/>
              <p:cNvPicPr/>
              <p:nvPr/>
            </p:nvPicPr>
            <p:blipFill>
              <a:blip r:embed="rId9" cstate="print"/>
              <a:stretch>
                <a:fillRect/>
              </a:stretch>
            </p:blipFill>
            <p:spPr>
              <a:xfrm>
                <a:off x="990600" y="2825495"/>
                <a:ext cx="3066288" cy="1094231"/>
              </a:xfrm>
              <a:prstGeom prst="rect">
                <a:avLst/>
              </a:prstGeom>
            </p:spPr>
          </p:pic>
          <p:sp>
            <p:nvSpPr>
              <p:cNvPr id="30" name="object 30"/>
              <p:cNvSpPr/>
              <p:nvPr/>
            </p:nvSpPr>
            <p:spPr>
              <a:xfrm>
                <a:off x="990600" y="2825495"/>
                <a:ext cx="3066415" cy="1094740"/>
              </a:xfrm>
              <a:custGeom>
                <a:avLst/>
                <a:gdLst/>
                <a:ahLst/>
                <a:cxnLst/>
                <a:rect l="l" t="t" r="r" b="b"/>
                <a:pathLst>
                  <a:path w="3066415" h="1094739">
                    <a:moveTo>
                      <a:pt x="182372" y="0"/>
                    </a:moveTo>
                    <a:lnTo>
                      <a:pt x="2883916" y="0"/>
                    </a:lnTo>
                    <a:lnTo>
                      <a:pt x="3066288" y="182371"/>
                    </a:lnTo>
                    <a:lnTo>
                      <a:pt x="3066288" y="1094231"/>
                    </a:lnTo>
                    <a:lnTo>
                      <a:pt x="0" y="1094231"/>
                    </a:lnTo>
                    <a:lnTo>
                      <a:pt x="0" y="182371"/>
                    </a:lnTo>
                    <a:lnTo>
                      <a:pt x="6514" y="133893"/>
                    </a:lnTo>
                    <a:lnTo>
                      <a:pt x="24898" y="90329"/>
                    </a:lnTo>
                    <a:lnTo>
                      <a:pt x="53414" y="53419"/>
                    </a:lnTo>
                    <a:lnTo>
                      <a:pt x="90324" y="24901"/>
                    </a:lnTo>
                    <a:lnTo>
                      <a:pt x="133889" y="6515"/>
                    </a:lnTo>
                    <a:lnTo>
                      <a:pt x="182372" y="0"/>
                    </a:lnTo>
                    <a:close/>
                  </a:path>
                </a:pathLst>
              </a:custGeom>
              <a:ln w="9525">
                <a:solidFill>
                  <a:srgbClr val="AD9E7B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1" name="object 31"/>
              <p:cNvPicPr/>
              <p:nvPr/>
            </p:nvPicPr>
            <p:blipFill>
              <a:blip r:embed="rId10" cstate="print"/>
              <a:stretch>
                <a:fillRect/>
              </a:stretch>
            </p:blipFill>
            <p:spPr>
              <a:xfrm>
                <a:off x="1421892" y="2697479"/>
                <a:ext cx="2292858" cy="1006602"/>
              </a:xfrm>
              <a:prstGeom prst="rect">
                <a:avLst/>
              </a:prstGeom>
            </p:spPr>
          </p:pic>
          <p:pic>
            <p:nvPicPr>
              <p:cNvPr id="32" name="object 32"/>
              <p:cNvPicPr/>
              <p:nvPr/>
            </p:nvPicPr>
            <p:blipFill>
              <a:blip r:embed="rId11" cstate="print"/>
              <a:stretch>
                <a:fillRect/>
              </a:stretch>
            </p:blipFill>
            <p:spPr>
              <a:xfrm>
                <a:off x="1004316" y="3246119"/>
                <a:ext cx="3013710" cy="1006601"/>
              </a:xfrm>
              <a:prstGeom prst="rect">
                <a:avLst/>
              </a:prstGeom>
            </p:spPr>
          </p:pic>
        </p:grpSp>
        <p:sp>
          <p:nvSpPr>
            <p:cNvPr id="33" name="object 33"/>
            <p:cNvSpPr txBox="1"/>
            <p:nvPr/>
          </p:nvSpPr>
          <p:spPr>
            <a:xfrm>
              <a:off x="1282953" y="2802382"/>
              <a:ext cx="2446655" cy="1123315"/>
            </a:xfrm>
            <a:prstGeom prst="rect">
              <a:avLst/>
            </a:prstGeom>
          </p:spPr>
          <p:txBody>
            <a:bodyPr vert="horz" wrap="square" lIns="0" tIns="12700" rIns="0" bIns="0" rtlCol="0">
              <a:spAutoFit/>
            </a:bodyPr>
            <a:lstStyle/>
            <a:p>
              <a:pPr marL="12700" marR="5080" indent="417195">
                <a:lnSpc>
                  <a:spcPct val="100000"/>
                </a:lnSpc>
                <a:spcBef>
                  <a:spcPts val="100"/>
                </a:spcBef>
              </a:pPr>
              <a:r>
                <a:rPr sz="3600" spc="-70" dirty="0">
                  <a:latin typeface="Times New Roman"/>
                  <a:cs typeface="Times New Roman"/>
                </a:rPr>
                <a:t>Учитель </a:t>
              </a:r>
              <a:r>
                <a:rPr sz="3600" spc="-65" dirty="0">
                  <a:latin typeface="Times New Roman"/>
                  <a:cs typeface="Times New Roman"/>
                </a:rPr>
                <a:t> </a:t>
              </a:r>
              <a:r>
                <a:rPr sz="3600" spc="-40" dirty="0">
                  <a:latin typeface="Times New Roman"/>
                  <a:cs typeface="Times New Roman"/>
                </a:rPr>
                <a:t>ХХІ</a:t>
              </a:r>
              <a:r>
                <a:rPr sz="3600" spc="-80" dirty="0">
                  <a:latin typeface="Times New Roman"/>
                  <a:cs typeface="Times New Roman"/>
                </a:rPr>
                <a:t> </a:t>
              </a:r>
              <a:r>
                <a:rPr sz="3600" spc="-90" dirty="0">
                  <a:latin typeface="Times New Roman"/>
                  <a:cs typeface="Times New Roman"/>
                </a:rPr>
                <a:t>століття</a:t>
              </a:r>
              <a:endParaRPr sz="3600" dirty="0">
                <a:latin typeface="Times New Roman"/>
                <a:cs typeface="Times New Roman"/>
              </a:endParaRPr>
            </a:p>
          </p:txBody>
        </p:sp>
        <p:grpSp>
          <p:nvGrpSpPr>
            <p:cNvPr id="34" name="object 34"/>
            <p:cNvGrpSpPr/>
            <p:nvPr/>
          </p:nvGrpSpPr>
          <p:grpSpPr>
            <a:xfrm>
              <a:off x="4287837" y="2413444"/>
              <a:ext cx="1812925" cy="1737995"/>
              <a:chOff x="4287837" y="2413444"/>
              <a:chExt cx="1812925" cy="1737995"/>
            </a:xfrm>
          </p:grpSpPr>
          <p:pic>
            <p:nvPicPr>
              <p:cNvPr id="35" name="object 35"/>
              <p:cNvPicPr/>
              <p:nvPr/>
            </p:nvPicPr>
            <p:blipFill>
              <a:blip r:embed="rId12" cstate="print"/>
              <a:stretch>
                <a:fillRect/>
              </a:stretch>
            </p:blipFill>
            <p:spPr>
              <a:xfrm>
                <a:off x="5198744" y="2418207"/>
                <a:ext cx="897254" cy="1716785"/>
              </a:xfrm>
              <a:prstGeom prst="rect">
                <a:avLst/>
              </a:prstGeom>
            </p:spPr>
          </p:pic>
          <p:sp>
            <p:nvSpPr>
              <p:cNvPr id="36" name="object 36"/>
              <p:cNvSpPr/>
              <p:nvPr/>
            </p:nvSpPr>
            <p:spPr>
              <a:xfrm>
                <a:off x="5198744" y="2418207"/>
                <a:ext cx="897255" cy="1717039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717039">
                    <a:moveTo>
                      <a:pt x="897254" y="996314"/>
                    </a:moveTo>
                    <a:lnTo>
                      <a:pt x="0" y="1716785"/>
                    </a:lnTo>
                    <a:lnTo>
                      <a:pt x="29209" y="1201419"/>
                    </a:lnTo>
                    <a:lnTo>
                      <a:pt x="358013" y="937387"/>
                    </a:lnTo>
                    <a:lnTo>
                      <a:pt x="64769" y="572262"/>
                    </a:lnTo>
                    <a:lnTo>
                      <a:pt x="97281" y="0"/>
                    </a:lnTo>
                    <a:lnTo>
                      <a:pt x="897254" y="996314"/>
                    </a:lnTo>
                    <a:close/>
                  </a:path>
                </a:pathLst>
              </a:custGeom>
              <a:ln w="9525">
                <a:solidFill>
                  <a:srgbClr val="D9B146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  <p:pic>
            <p:nvPicPr>
              <p:cNvPr id="37" name="object 37"/>
              <p:cNvPicPr/>
              <p:nvPr/>
            </p:nvPicPr>
            <p:blipFill>
              <a:blip r:embed="rId13" cstate="print"/>
              <a:stretch>
                <a:fillRect/>
              </a:stretch>
            </p:blipFill>
            <p:spPr>
              <a:xfrm>
                <a:off x="4292600" y="2429764"/>
                <a:ext cx="897254" cy="1716786"/>
              </a:xfrm>
              <a:prstGeom prst="rect">
                <a:avLst/>
              </a:prstGeom>
            </p:spPr>
          </p:pic>
          <p:sp>
            <p:nvSpPr>
              <p:cNvPr id="38" name="object 38"/>
              <p:cNvSpPr/>
              <p:nvPr/>
            </p:nvSpPr>
            <p:spPr>
              <a:xfrm>
                <a:off x="4292600" y="2429764"/>
                <a:ext cx="897255" cy="1717039"/>
              </a:xfrm>
              <a:custGeom>
                <a:avLst/>
                <a:gdLst/>
                <a:ahLst/>
                <a:cxnLst/>
                <a:rect l="l" t="t" r="r" b="b"/>
                <a:pathLst>
                  <a:path w="897254" h="1717039">
                    <a:moveTo>
                      <a:pt x="897254" y="996441"/>
                    </a:moveTo>
                    <a:lnTo>
                      <a:pt x="0" y="1716786"/>
                    </a:lnTo>
                    <a:lnTo>
                      <a:pt x="29210" y="1201547"/>
                    </a:lnTo>
                    <a:lnTo>
                      <a:pt x="358013" y="937513"/>
                    </a:lnTo>
                    <a:lnTo>
                      <a:pt x="64897" y="572262"/>
                    </a:lnTo>
                    <a:lnTo>
                      <a:pt x="97282" y="0"/>
                    </a:lnTo>
                    <a:lnTo>
                      <a:pt x="897254" y="996441"/>
                    </a:lnTo>
                    <a:close/>
                  </a:path>
                </a:pathLst>
              </a:custGeom>
              <a:ln w="9525">
                <a:solidFill>
                  <a:srgbClr val="CC6F2C"/>
                </a:solidFill>
              </a:ln>
            </p:spPr>
            <p:txBody>
              <a:bodyPr wrap="square" lIns="0" tIns="0" rIns="0" bIns="0" rtlCol="0"/>
              <a:lstStyle/>
              <a:p>
                <a:endParaRPr/>
              </a:p>
            </p:txBody>
          </p:sp>
        </p:grpSp>
      </p:grpSp>
    </p:spTree>
    <p:extLst>
      <p:ext uri="{BB962C8B-B14F-4D97-AF65-F5344CB8AC3E}">
        <p14:creationId xmlns:p14="http://schemas.microsoft.com/office/powerpoint/2010/main" xmlns="" val="98791308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8" name="Групувати 7"/>
          <p:cNvGrpSpPr/>
          <p:nvPr/>
        </p:nvGrpSpPr>
        <p:grpSpPr>
          <a:xfrm>
            <a:off x="295628" y="169129"/>
            <a:ext cx="8483659" cy="6572239"/>
            <a:chOff x="295628" y="169129"/>
            <a:chExt cx="8483659" cy="6572239"/>
          </a:xfrm>
        </p:grpSpPr>
        <p:sp>
          <p:nvSpPr>
            <p:cNvPr id="2" name="Овал 1"/>
            <p:cNvSpPr/>
            <p:nvPr/>
          </p:nvSpPr>
          <p:spPr>
            <a:xfrm>
              <a:off x="539552" y="260648"/>
              <a:ext cx="3456384" cy="2160240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rPr>
                <a:t>ОСОБИСТІСТЬ</a:t>
              </a:r>
            </a:p>
            <a:p>
              <a:pPr algn="ctr"/>
              <a:r>
                <a:rPr lang="uk-UA" b="1" dirty="0" smtClean="0"/>
                <a:t>Цілісна особистість, усебічно розвинена, здатна до критичного мислення</a:t>
              </a:r>
              <a:endParaRPr lang="uk-UA" b="1" dirty="0"/>
            </a:p>
          </p:txBody>
        </p:sp>
        <p:sp>
          <p:nvSpPr>
            <p:cNvPr id="3" name="Овал 2"/>
            <p:cNvSpPr/>
            <p:nvPr/>
          </p:nvSpPr>
          <p:spPr>
            <a:xfrm>
              <a:off x="4499992" y="169129"/>
              <a:ext cx="4248472" cy="3096344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dirty="0" smtClean="0">
                  <a:ln w="24500" cmpd="dbl">
                    <a:solidFill>
                      <a:schemeClr val="accent2">
                        <a:shade val="85000"/>
                        <a:satMod val="155000"/>
                      </a:schemeClr>
                    </a:solidFill>
                    <a:prstDash val="solid"/>
                    <a:miter lim="800000"/>
                  </a:ln>
                  <a:gradFill>
                    <a:gsLst>
                      <a:gs pos="10000">
                        <a:schemeClr val="accent2">
                          <a:tint val="10000"/>
                          <a:satMod val="155000"/>
                        </a:schemeClr>
                      </a:gs>
                      <a:gs pos="60000">
                        <a:schemeClr val="accent2">
                          <a:tint val="30000"/>
                          <a:satMod val="155000"/>
                        </a:schemeClr>
                      </a:gs>
                      <a:gs pos="100000">
                        <a:schemeClr val="accent2">
                          <a:tint val="73000"/>
                          <a:satMod val="155000"/>
                        </a:schemeClr>
                      </a:gs>
                    </a:gsLst>
                    <a:lin ang="5400000"/>
                  </a:gradFill>
                  <a:effectLst>
                    <a:outerShdw blurRad="38100" dist="38100" dir="7020000" algn="tl">
                      <a:srgbClr val="000000">
                        <a:alpha val="35000"/>
                      </a:srgbClr>
                    </a:outerShdw>
                  </a:effectLst>
                </a:rPr>
                <a:t>ПАТРІОТ</a:t>
              </a:r>
            </a:p>
            <a:p>
              <a:pPr algn="ctr"/>
              <a:r>
                <a:rPr lang="uk-UA" dirty="0" smtClean="0"/>
                <a:t>Патріот з активною позицією, який діє згідно з морально-етичними принципами і здатний приймати відповідальні </a:t>
              </a:r>
              <a:r>
                <a:rPr lang="uk-UA" dirty="0" err="1" smtClean="0"/>
                <a:t>рішшення</a:t>
              </a:r>
              <a:endParaRPr lang="uk-UA" dirty="0"/>
            </a:p>
          </p:txBody>
        </p:sp>
        <p:sp>
          <p:nvSpPr>
            <p:cNvPr id="4" name="Овал 3"/>
            <p:cNvSpPr/>
            <p:nvPr/>
          </p:nvSpPr>
          <p:spPr>
            <a:xfrm>
              <a:off x="5076056" y="3429000"/>
              <a:ext cx="3703231" cy="3312368"/>
            </a:xfrm>
            <a:prstGeom prst="ellipse">
              <a:avLst/>
            </a:prstGeom>
          </p:spPr>
          <p:style>
            <a:lnRef idx="0">
              <a:schemeClr val="accent1"/>
            </a:lnRef>
            <a:fillRef idx="3">
              <a:schemeClr val="accent1"/>
            </a:fillRef>
            <a:effectRef idx="3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uk-UA" b="1" dirty="0" smtClean="0">
                  <a:ln w="18000">
                    <a:solidFill>
                      <a:schemeClr val="accent2">
                        <a:satMod val="140000"/>
                      </a:schemeClr>
                    </a:solidFill>
                    <a:prstDash val="solid"/>
                    <a:miter lim="800000"/>
                  </a:ln>
                  <a:noFill/>
                  <a:effectLst>
                    <a:outerShdw blurRad="25500" dist="23000" dir="7020000" algn="tl">
                      <a:srgbClr val="000000">
                        <a:alpha val="50000"/>
                      </a:srgbClr>
                    </a:outerShdw>
                  </a:effectLst>
                </a:rPr>
                <a:t>ІННОВАТОР</a:t>
              </a:r>
            </a:p>
            <a:p>
              <a:pPr algn="ctr"/>
              <a:r>
                <a:rPr lang="uk-UA" b="1" dirty="0" err="1" smtClean="0"/>
                <a:t>Інноватор</a:t>
              </a:r>
              <a:r>
                <a:rPr lang="uk-UA" b="1" dirty="0" smtClean="0"/>
                <a:t>, здатний змінювати навколишній світ, розвивати економіку, конкурувати на ринку праці, вчитися впродовж життя</a:t>
              </a:r>
              <a:endParaRPr lang="uk-UA" b="1" dirty="0"/>
            </a:p>
          </p:txBody>
        </p:sp>
        <p:sp>
          <p:nvSpPr>
            <p:cNvPr id="5" name="Прямокутник 4"/>
            <p:cNvSpPr/>
            <p:nvPr/>
          </p:nvSpPr>
          <p:spPr>
            <a:xfrm>
              <a:off x="295628" y="3633902"/>
              <a:ext cx="3029992" cy="2160240"/>
            </a:xfrm>
            <a:prstGeom prst="rect">
              <a:avLst/>
            </a:prstGeom>
          </p:spPr>
          <p:style>
            <a:lnRef idx="1">
              <a:schemeClr val="accent3"/>
            </a:lnRef>
            <a:fillRef idx="2">
              <a:schemeClr val="accent3"/>
            </a:fillRef>
            <a:effectRef idx="1">
              <a:schemeClr val="accent3"/>
            </a:effectRef>
            <a:fontRef idx="minor">
              <a:schemeClr val="dk1"/>
            </a:fontRef>
          </p:style>
          <p:txBody>
            <a:bodyPr rtlCol="0" anchor="ctr">
              <a:scene3d>
                <a:camera prst="orthographicFront"/>
                <a:lightRig rig="flat" dir="tl">
                  <a:rot lat="0" lon="0" rev="6600000"/>
                </a:lightRig>
              </a:scene3d>
              <a:sp3d extrusionH="25400" contourW="8890">
                <a:bevelT w="38100" h="31750"/>
                <a:contourClr>
                  <a:schemeClr val="accent2">
                    <a:shade val="75000"/>
                  </a:schemeClr>
                </a:contourClr>
              </a:sp3d>
            </a:bodyPr>
            <a:lstStyle/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ВИПУСКНИК</a:t>
              </a:r>
            </a:p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СУЧАСНОЇ</a:t>
              </a:r>
            </a:p>
            <a:p>
              <a:pPr algn="ctr"/>
              <a:r>
                <a:rPr lang="uk-UA" sz="3200" b="1" dirty="0" smtClean="0">
                  <a:ln w="11430"/>
                  <a:gradFill>
                    <a:gsLst>
                      <a:gs pos="0">
                        <a:schemeClr val="accent2">
                          <a:tint val="70000"/>
                          <a:satMod val="245000"/>
                        </a:schemeClr>
                      </a:gs>
                      <a:gs pos="75000">
                        <a:schemeClr val="accent2">
                          <a:tint val="90000"/>
                          <a:shade val="60000"/>
                          <a:satMod val="240000"/>
                        </a:schemeClr>
                      </a:gs>
                      <a:gs pos="100000">
                        <a:schemeClr val="accent2">
                          <a:tint val="100000"/>
                          <a:shade val="50000"/>
                          <a:satMod val="240000"/>
                        </a:schemeClr>
                      </a:gs>
                    </a:gsLst>
                    <a:lin ang="5400000"/>
                  </a:gradFill>
                  <a:effectLst>
                    <a:outerShdw blurRad="50800" dist="39000" dir="5460000" algn="tl">
                      <a:srgbClr val="000000">
                        <a:alpha val="38000"/>
                      </a:srgbClr>
                    </a:outerShdw>
                  </a:effectLst>
                </a:rPr>
                <a:t>ГІМНАЗІЇ</a:t>
              </a:r>
              <a:endParaRPr lang="uk-UA" sz="3200" b="1" dirty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</a:endParaRPr>
            </a:p>
          </p:txBody>
        </p:sp>
        <p:sp>
          <p:nvSpPr>
            <p:cNvPr id="6" name="Нашивка 5"/>
            <p:cNvSpPr/>
            <p:nvPr/>
          </p:nvSpPr>
          <p:spPr>
            <a:xfrm>
              <a:off x="3325620" y="3265473"/>
              <a:ext cx="1008112" cy="2899831"/>
            </a:xfrm>
            <a:prstGeom prst="chevron">
              <a:avLst/>
            </a:prstGeom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  <p:sp>
          <p:nvSpPr>
            <p:cNvPr id="7" name="Нашивка 6"/>
            <p:cNvSpPr/>
            <p:nvPr/>
          </p:nvSpPr>
          <p:spPr>
            <a:xfrm>
              <a:off x="3970959" y="3282804"/>
              <a:ext cx="1008112" cy="2899831"/>
            </a:xfrm>
            <a:prstGeom prst="chevron">
              <a:avLst/>
            </a:prstGeom>
          </p:spPr>
          <p:style>
            <a:lnRef idx="2">
              <a:schemeClr val="accent4">
                <a:shade val="50000"/>
              </a:schemeClr>
            </a:lnRef>
            <a:fillRef idx="1">
              <a:schemeClr val="accent4"/>
            </a:fillRef>
            <a:effectRef idx="0">
              <a:schemeClr val="accent4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uk-UA">
                <a:solidFill>
                  <a:schemeClr val="tx1"/>
                </a:solidFill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xmlns="" val="1890018627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09728" indent="0" algn="ct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«МИ ПІДГОТУЄМО ДІТЕЙ ДО РОБОЧИХ МІСЦЬ, ЯКИХ ЩЕ НЕМАЄ, ДО ВИКОРИСТАННЯ ІНФОРМАЦІЙНИХ РЕСУРСІВ, ЯКИХ ПОКИ НЕ ІСНУЄ, ДО ВИРІШЕННЯ ПРОБЛЕМ, ПРО ІСНУВАННЯ ЯКИХ МИ ЩЕ НЕ ЗНАЄМО»</a:t>
            </a:r>
          </a:p>
          <a:p>
            <a:pPr marL="109728" indent="0">
              <a:buNone/>
            </a:pP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  <a:p>
            <a:pPr marL="109728" indent="0" algn="r">
              <a:buNone/>
            </a:pPr>
            <a:r>
              <a:rPr lang="uk-UA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	    Концепція «Нова українська школа»</a:t>
            </a:r>
            <a:endParaRPr lang="uk-UA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805840462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Місце для вмісту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 eaLnBrk="1" hangingPunct="1">
              <a:buFont typeface="Wingdings 2" pitchFamily="18" charset="2"/>
              <a:buNone/>
              <a:defRPr/>
            </a:pPr>
            <a:r>
              <a:rPr lang="uk-UA" altLang="ru-RU" sz="7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>Дякую за увагу!</a:t>
            </a:r>
            <a:endParaRPr lang="ru-RU" altLang="ru-RU" sz="7200" b="1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xmlns="" val="4208232184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 descr="зображення_viber_2021-04-01_10-39-1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119000" y="3641988"/>
            <a:ext cx="2025000" cy="31975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 descr="зображення_viber_2021-04-01_06-27-0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1287" y="3641988"/>
            <a:ext cx="1932738" cy="319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 descr="зображення_viber_2021-04-01_10-40-29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10552" y="3641988"/>
            <a:ext cx="2025000" cy="31932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 descr="93763646_2600427883536153_4408396368675078144_n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3484524" y="3645024"/>
            <a:ext cx="2026758" cy="319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5" name="Рисунок 4" descr="зображення_viber_2021-04-01_06-27-09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1777538" y="3634633"/>
            <a:ext cx="1895780" cy="32005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Заголовок 1"/>
          <p:cNvSpPr>
            <a:spLocks noGrp="1"/>
          </p:cNvSpPr>
          <p:nvPr>
            <p:ph type="title"/>
          </p:nvPr>
        </p:nvSpPr>
        <p:spPr>
          <a:xfrm>
            <a:off x="97062" y="96985"/>
            <a:ext cx="8939434" cy="3784720"/>
          </a:xfrm>
        </p:spPr>
        <p:txBody>
          <a:bodyPr>
            <a:noAutofit/>
            <a:scene3d>
              <a:camera prst="orthographicFront"/>
              <a:lightRig rig="balanced" dir="t">
                <a:rot lat="0" lon="0" rev="2100000"/>
              </a:lightRig>
            </a:scene3d>
            <a:sp3d extrusionH="57150" prstMaterial="metal">
              <a:bevelT w="38100" h="25400"/>
              <a:contourClr>
                <a:schemeClr val="bg2"/>
              </a:contourClr>
            </a:sp3d>
          </a:bodyPr>
          <a:lstStyle/>
          <a:p>
            <a:pPr algn="l">
              <a:lnSpc>
                <a:spcPct val="150000"/>
              </a:lnSpc>
            </a:pPr>
            <a:r>
              <a:rPr lang="uk-UA" sz="1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itchFamily="18" charset="0"/>
              </a:rPr>
              <a:t>		</a:t>
            </a:r>
            <a:r>
              <a:rPr lang="uk-UA" sz="28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effectLst/>
                <a:cs typeface="Times New Roman" pitchFamily="18" charset="0"/>
              </a:rPr>
              <a:t>Цікавий історичний факт!</a:t>
            </a:r>
            <a:r>
              <a:rPr lang="uk-UA" sz="16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6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Кожен крила ростив тут,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Щоб душі не скорила пітьма,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Є в житті верховини високі,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                          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Тільки вище за школу нема!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							</a:t>
            </a:r>
            <a:r>
              <a:rPr lang="uk-UA" sz="1400" dirty="0">
                <a:ln w="50800"/>
                <a:solidFill>
                  <a:srgbClr val="000000"/>
                </a:solidFill>
                <a:cs typeface="Times New Roman" pitchFamily="18" charset="0"/>
              </a:rPr>
              <a:t> </a:t>
            </a:r>
            <a:r>
              <a:rPr lang="uk-UA" sz="1400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              </a:t>
            </a:r>
            <a:r>
              <a:rPr lang="uk-UA" sz="1400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>С</a:t>
            </a:r>
            <a:r>
              <a:rPr lang="uk-UA" sz="1400" i="1" dirty="0">
                <a:ln w="50800"/>
                <a:solidFill>
                  <a:srgbClr val="000000"/>
                </a:solidFill>
                <a:cs typeface="Times New Roman" pitchFamily="18" charset="0"/>
              </a:rPr>
              <a:t>. Пушик	</a:t>
            </a:r>
            <a:r>
              <a:rPr lang="uk-UA" sz="1400" b="1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  <a:t/>
            </a:r>
            <a:br>
              <a:rPr lang="uk-UA" sz="1400" b="1" i="1" dirty="0" smtClean="0">
                <a:ln w="50800"/>
                <a:solidFill>
                  <a:srgbClr val="000000"/>
                </a:solidFill>
                <a:cs typeface="Times New Roman" pitchFamily="18" charset="0"/>
              </a:rPr>
            </a:br>
            <a:r>
              <a:rPr lang="uk-UA" sz="1400" b="1" i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 </a:t>
            </a:r>
            <a:r>
              <a:rPr lang="uk-UA" sz="14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cs typeface="Times New Roman" pitchFamily="18" charset="0"/>
              </a:rPr>
              <a:t>Справжнім ідейним символом нашої гімназії стала звичайна верба, яка символізує зв'язок поколінь жителів нашого села, починаючи з дня її відкриття. Вона є свідком п’ятдесяти випусків зі школи. ЇЇ посадили випускники 70-х років минулого століття, але доглядають за нею всі: від найменшого до найстаршого. </a:t>
            </a:r>
            <a:r>
              <a:rPr lang="uk-UA" sz="1400" dirty="0" smtClean="0">
                <a:ln w="50800"/>
                <a:solidFill>
                  <a:srgbClr val="000000"/>
                </a:solidFill>
              </a:rPr>
              <a:t/>
            </a:r>
            <a:br>
              <a:rPr lang="uk-UA" sz="1400" dirty="0" smtClean="0">
                <a:ln w="50800"/>
                <a:solidFill>
                  <a:srgbClr val="000000"/>
                </a:solidFill>
              </a:rPr>
            </a:br>
            <a:endParaRPr lang="uk-UA" sz="1400" dirty="0">
              <a:ln w="50800">
                <a:solidFill>
                  <a:schemeClr val="accent6">
                    <a:lumMod val="60000"/>
                    <a:lumOff val="40000"/>
                  </a:schemeClr>
                </a:solidFill>
              </a:ln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xmlns="" val="259927061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71500" y="179929"/>
            <a:ext cx="57606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2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Проблемне питання</a:t>
            </a:r>
            <a:endParaRPr lang="uk-UA" sz="32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67544" y="764704"/>
            <a:ext cx="7448249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Підвищення результативності роботи педагогічного колективу  шляхом удосконалення педагогічної майстерності вчителів, творчого підходу до організації навчально-виховного процесу.</a:t>
            </a:r>
            <a: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  <a:t/>
            </a:r>
            <a:br>
              <a:rPr lang="ru-RU" sz="3200" dirty="0" smtClean="0">
                <a:ln w="11430"/>
                <a:gradFill>
                  <a:gsLst>
                    <a:gs pos="0">
                      <a:schemeClr val="accent2">
                        <a:tint val="70000"/>
                        <a:satMod val="245000"/>
                      </a:schemeClr>
                    </a:gs>
                    <a:gs pos="75000">
                      <a:schemeClr val="accent2">
                        <a:tint val="90000"/>
                        <a:shade val="60000"/>
                        <a:satMod val="240000"/>
                      </a:schemeClr>
                    </a:gs>
                    <a:gs pos="100000">
                      <a:schemeClr val="accent2">
                        <a:tint val="100000"/>
                        <a:shade val="50000"/>
                        <a:satMod val="240000"/>
                      </a:schemeClr>
                    </a:gs>
                  </a:gsLst>
                  <a:lin ang="5400000"/>
                </a:gradFill>
                <a:latin typeface="Times New Roman" pitchFamily="18" charset="0"/>
                <a:cs typeface="Times New Roman" pitchFamily="18" charset="0"/>
              </a:rPr>
            </a:br>
            <a:endParaRPr lang="uk-UA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0967" y="4149080"/>
            <a:ext cx="4540853" cy="270892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02685" y="4023353"/>
            <a:ext cx="3944386" cy="283464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147169236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Box 2"/>
          <p:cNvSpPr txBox="1"/>
          <p:nvPr/>
        </p:nvSpPr>
        <p:spPr>
          <a:xfrm>
            <a:off x="2051720" y="260648"/>
            <a:ext cx="50405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  <a:latin typeface="Arial Black" panose="020B0A04020102020204" pitchFamily="34" charset="0"/>
              </a:rPr>
              <a:t>Мета закладу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latin typeface="Arial Black" panose="020B0A0402010202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107504" y="906979"/>
            <a:ext cx="8569640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Забезпечити розкриття творчого </a:t>
            </a:r>
            <a:r>
              <a:rPr lang="uk-UA" sz="20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потенціалу здобувачів освіти, їх розвитку, самореалізації, формуванню соціальних і життєвих </a:t>
            </a:r>
            <a:r>
              <a:rPr lang="uk-UA" sz="20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компетентностей</a:t>
            </a:r>
            <a:r>
              <a:rPr lang="uk-UA" sz="20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 Поєднання зусиль педагогічного колективу, батьків (сім’ї, родини), громадськості в гармонійну систему навчання та виховання, яка здатна забезпечити високий рівень освіченості та вихованості наших здобувачів освіти.</a:t>
            </a: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/>
            </a:r>
            <a:b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 </a:t>
            </a:r>
            <a:br>
              <a:rPr lang="uk-UA" sz="1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</a:br>
            <a:endParaRPr lang="uk-UA" sz="1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491602"/>
            <a:ext cx="4498082" cy="3366429"/>
          </a:xfrm>
          <a:prstGeom prst="rect">
            <a:avLst/>
          </a:prstGeom>
        </p:spPr>
      </p:pic>
      <p:pic>
        <p:nvPicPr>
          <p:cNvPr id="1026" name="Picture 2" descr="C:\Users\Teacher\Documents\ViberDownloads\0-02-05-97812d70c64dde4f7627bac004360f5188332ca7afe836b58fce957c00fb0a29_aa82f9bb7ef1ccd0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xmlns="" val="0"/>
              </a:ext>
            </a:extLst>
          </a:blip>
          <a:srcRect t="13070"/>
          <a:stretch/>
        </p:blipFill>
        <p:spPr bwMode="auto">
          <a:xfrm>
            <a:off x="5962168" y="2461251"/>
            <a:ext cx="2714976" cy="439675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xmlns="" val="3818555476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19672" y="0"/>
            <a:ext cx="539826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b="1" dirty="0" smtClean="0">
                <a:ln w="10541" cmpd="sng">
                  <a:solidFill>
                    <a:schemeClr val="accent1">
                      <a:shade val="88000"/>
                      <a:satMod val="110000"/>
                    </a:schemeClr>
                  </a:solidFill>
                  <a:prstDash val="solid"/>
                </a:ln>
                <a:gradFill>
                  <a:gsLst>
                    <a:gs pos="0">
                      <a:schemeClr val="accent1">
                        <a:tint val="40000"/>
                        <a:satMod val="250000"/>
                      </a:schemeClr>
                    </a:gs>
                    <a:gs pos="9000">
                      <a:schemeClr val="accent1">
                        <a:tint val="52000"/>
                        <a:satMod val="300000"/>
                      </a:schemeClr>
                    </a:gs>
                    <a:gs pos="50000">
                      <a:schemeClr val="accent1">
                        <a:shade val="20000"/>
                        <a:satMod val="300000"/>
                      </a:schemeClr>
                    </a:gs>
                    <a:gs pos="79000">
                      <a:schemeClr val="accent1">
                        <a:tint val="52000"/>
                        <a:satMod val="300000"/>
                      </a:schemeClr>
                    </a:gs>
                    <a:gs pos="100000">
                      <a:schemeClr val="accent1">
                        <a:tint val="40000"/>
                        <a:satMod val="250000"/>
                      </a:schemeClr>
                    </a:gs>
                  </a:gsLst>
                  <a:lin ang="5400000"/>
                </a:gradFill>
              </a:rPr>
              <a:t>Завдання закладу</a:t>
            </a:r>
            <a:endParaRPr lang="uk-UA" sz="3600" b="1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-13855" y="746428"/>
            <a:ext cx="8100392" cy="584775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прияння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навчальній та творчій діяльності учнів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особистості з глибоко усвідомленою громадянською позицією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комплексного виховного впливу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на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учнів шляхом їх залучення до усвідомленої і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систематичної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участі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 вирішенні важливих питань класу та гімназії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формування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ініціативної, здатної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приймати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нестандартні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рішення, особистості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забезпечення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умов для навчання та перебування вихованців у гімназії, захист їхніх прав 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та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розвиток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інтересів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створення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широкого поля можливостей для самореалізації учнів у конкретних справах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виховання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почуття гідності, навчання досягти індивідуальної та суспільної мети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відвертати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дітей від асоціальних форм поведінки</a:t>
            </a:r>
            <a:r>
              <a:rPr lang="ru-RU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;</a:t>
            </a:r>
          </a:p>
          <a:p>
            <a:pPr marL="342900" indent="-342900">
              <a:buFont typeface="Wingdings" panose="05000000000000000000" pitchFamily="2" charset="2"/>
              <a:buChar char="Ø"/>
            </a:pP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турбота здобувачів освіти 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про власне </a:t>
            </a:r>
            <a:r>
              <a:rPr lang="uk-UA" sz="2200" b="1" dirty="0" err="1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здоров</a:t>
            </a:r>
            <a:r>
              <a:rPr lang="en-US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’</a:t>
            </a:r>
            <a:r>
              <a:rPr lang="uk-UA" sz="2200" b="1" dirty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я</a:t>
            </a:r>
            <a:r>
              <a:rPr lang="uk-UA" sz="2200" b="1" dirty="0" smtClean="0">
                <a:ln w="1905"/>
                <a:gradFill>
                  <a:gsLst>
                    <a:gs pos="0">
                      <a:schemeClr val="accent6">
                        <a:shade val="20000"/>
                        <a:satMod val="200000"/>
                      </a:schemeClr>
                    </a:gs>
                    <a:gs pos="78000">
                      <a:schemeClr val="accent6">
                        <a:tint val="90000"/>
                        <a:shade val="89000"/>
                        <a:satMod val="220000"/>
                      </a:schemeClr>
                    </a:gs>
                    <a:gs pos="100000">
                      <a:schemeClr val="accent6">
                        <a:tint val="12000"/>
                        <a:satMod val="255000"/>
                      </a:schemeClr>
                    </a:gs>
                  </a:gsLst>
                  <a:lin ang="5400000"/>
                </a:gradFill>
                <a:effectLst>
                  <a:innerShdw blurRad="69850" dist="43180" dir="5400000">
                    <a:srgbClr val="000000">
                      <a:alpha val="65000"/>
                    </a:srgbClr>
                  </a:innerShdw>
                </a:effectLst>
                <a:latin typeface="Times New Roman" pitchFamily="18" charset="0"/>
                <a:cs typeface="Times New Roman" pitchFamily="18" charset="0"/>
              </a:rPr>
              <a:t>.</a:t>
            </a:r>
            <a:endParaRPr lang="uk-UA" sz="2200" b="1" dirty="0">
              <a:ln w="1905"/>
              <a:gradFill>
                <a:gsLst>
                  <a:gs pos="0">
                    <a:schemeClr val="accent6">
                      <a:shade val="20000"/>
                      <a:satMod val="200000"/>
                    </a:schemeClr>
                  </a:gs>
                  <a:gs pos="78000">
                    <a:schemeClr val="accent6">
                      <a:tint val="90000"/>
                      <a:shade val="89000"/>
                      <a:satMod val="220000"/>
                    </a:schemeClr>
                  </a:gs>
                  <a:gs pos="100000">
                    <a:schemeClr val="accent6">
                      <a:tint val="12000"/>
                      <a:satMod val="255000"/>
                    </a:schemeClr>
                  </a:gs>
                </a:gsLst>
                <a:lin ang="5400000"/>
              </a:gradFill>
              <a:effectLst>
                <a:innerShdw blurRad="69850" dist="43180" dir="5400000">
                  <a:srgbClr val="000000">
                    <a:alpha val="65000"/>
                  </a:srgbClr>
                </a:innerShdw>
              </a:effectLst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2" cstate="print"/>
          <a:srcRect t="6233" r="9687" b="5251"/>
          <a:stretch/>
        </p:blipFill>
        <p:spPr>
          <a:xfrm>
            <a:off x="6854444" y="85009"/>
            <a:ext cx="2275701" cy="165618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898154" y="4841640"/>
            <a:ext cx="2247759" cy="1687007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4" cstate="print"/>
          <a:srcRect t="11122" b="8802"/>
          <a:stretch/>
        </p:blipFill>
        <p:spPr>
          <a:xfrm>
            <a:off x="7498560" y="1982091"/>
            <a:ext cx="1645440" cy="24887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xmlns="" val="4233883429"/>
      </p:ext>
    </p:extLst>
  </p:cSld>
  <p:clrMapOvr>
    <a:masterClrMapping/>
  </p:clrMapOvr>
  <p:transition>
    <p:fade/>
  </p:transition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Виконавча">
  <a:themeElements>
    <a:clrScheme name="Виконавча">
      <a:dk1>
        <a:sysClr val="windowText" lastClr="000000"/>
      </a:dk1>
      <a:lt1>
        <a:sysClr val="window" lastClr="FFFFFF"/>
      </a:lt1>
      <a:dk2>
        <a:srgbClr val="2F5897"/>
      </a:dk2>
      <a:lt2>
        <a:srgbClr val="E4E9EF"/>
      </a:lt2>
      <a:accent1>
        <a:srgbClr val="6076B4"/>
      </a:accent1>
      <a:accent2>
        <a:srgbClr val="9C5252"/>
      </a:accent2>
      <a:accent3>
        <a:srgbClr val="E68422"/>
      </a:accent3>
      <a:accent4>
        <a:srgbClr val="846648"/>
      </a:accent4>
      <a:accent5>
        <a:srgbClr val="63891F"/>
      </a:accent5>
      <a:accent6>
        <a:srgbClr val="758085"/>
      </a:accent6>
      <a:hlink>
        <a:srgbClr val="3399FF"/>
      </a:hlink>
      <a:folHlink>
        <a:srgbClr val="B2B2B2"/>
      </a:folHlink>
    </a:clrScheme>
    <a:fontScheme name="Виконавча">
      <a:majorFont>
        <a:latin typeface="Century Gothic"/>
        <a:ea typeface=""/>
        <a:cs typeface=""/>
        <a:font script="Jpan" typeface="HGｺﾞｼｯｸM"/>
        <a:font script="Hang" typeface="HY중고딕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Palatino Linotype"/>
        <a:ea typeface=""/>
        <a:cs typeface=""/>
        <a:font script="Jpan" typeface="HGS明朝E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inorFont>
    </a:fontScheme>
    <a:fmtScheme name="Виконавч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8575" cap="flat" cmpd="sng" algn="ctr">
          <a:solidFill>
            <a:schemeClr val="phClr"/>
          </a:solidFill>
          <a:prstDash val="solid"/>
        </a:ln>
        <a:ln w="508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50000">
              <a:schemeClr val="phClr">
                <a:tint val="80000"/>
                <a:satMod val="250000"/>
              </a:schemeClr>
            </a:gs>
            <a:gs pos="76000">
              <a:schemeClr val="phClr">
                <a:tint val="90000"/>
                <a:shade val="90000"/>
                <a:satMod val="200000"/>
              </a:schemeClr>
            </a:gs>
            <a:gs pos="92000">
              <a:schemeClr val="phClr">
                <a:tint val="90000"/>
                <a:shade val="70000"/>
                <a:satMod val="250000"/>
              </a:schemeClr>
            </a:gs>
          </a:gsLst>
          <a:path path="circle">
            <a:fillToRect l="50000" t="50000" r="50000" b="50000"/>
          </a:path>
        </a:gradFill>
        <a:blipFill>
          <a:blip xmlns:r="http://schemas.openxmlformats.org/officeDocument/2006/relationships" r:embed="rId1">
            <a:duotone>
              <a:schemeClr val="phClr">
                <a:tint val="95000"/>
              </a:schemeClr>
              <a:schemeClr val="phClr">
                <a:shade val="9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Executive</Template>
  <TotalTime>382</TotalTime>
  <Words>1466</Words>
  <Application>Microsoft Office PowerPoint</Application>
  <PresentationFormat>Экран (4:3)</PresentationFormat>
  <Paragraphs>236</Paragraphs>
  <Slides>56</Slides>
  <Notes>8</Notes>
  <HiddenSlides>0</HiddenSlides>
  <MMClips>0</MMClips>
  <ScaleCrop>false</ScaleCrop>
  <HeadingPairs>
    <vt:vector size="6" baseType="variant">
      <vt:variant>
        <vt:lpstr>Тема</vt:lpstr>
      </vt:variant>
      <vt:variant>
        <vt:i4>1</vt:i4>
      </vt:variant>
      <vt:variant>
        <vt:lpstr>Внедренные серверы OLE</vt:lpstr>
      </vt:variant>
      <vt:variant>
        <vt:i4>1</vt:i4>
      </vt:variant>
      <vt:variant>
        <vt:lpstr>Заголовки слайдов</vt:lpstr>
      </vt:variant>
      <vt:variant>
        <vt:i4>56</vt:i4>
      </vt:variant>
    </vt:vector>
  </HeadingPairs>
  <TitlesOfParts>
    <vt:vector size="58" baseType="lpstr">
      <vt:lpstr>Виконавча</vt:lpstr>
      <vt:lpstr>Документ</vt:lpstr>
      <vt:lpstr>Слайд 1</vt:lpstr>
      <vt:lpstr>У своїй діяльності як директор закладу освіти керувався:</vt:lpstr>
      <vt:lpstr>Слайд 3</vt:lpstr>
      <vt:lpstr>Вовчинецька гімназія  Івано-Франківської міської ради</vt:lpstr>
      <vt:lpstr>Слайд 5</vt:lpstr>
      <vt:lpstr>  Цікавий історичний факт!                                              Кожен крила ростив тут,                                              Щоб душі не скорила пітьма,                                              Є в житті верховини високі,                                              Тільки вище за школу нема!                       С. Пушик   Справжнім ідейним символом нашої гімназії стала звичайна верба, яка символізує зв'язок поколінь жителів нашого села, починаючи з дня її відкриття. Вона є свідком п’ятдесяти випусків зі школи. ЇЇ посадили випускники 70-х років минулого століття, але доглядають за нею всі: від найменшого до найстаршого.  </vt:lpstr>
      <vt:lpstr>Слайд 7</vt:lpstr>
      <vt:lpstr>Слайд 8</vt:lpstr>
      <vt:lpstr>Слайд 9</vt:lpstr>
      <vt:lpstr>            Кількісний склад учнів: Всього класів – 15 В них навчаються – 301 учнів  І ступеня – 167 учнів ІІ ступеня – 135 учнів Інклюзивних класів – 7 Груп продовженого дня – 2                                              Наші перспективи: 2025 рік – 350 учнів 2030 рік – 480 учнів </vt:lpstr>
      <vt:lpstr>Динаміка кількості учнів</vt:lpstr>
      <vt:lpstr>   Кадрове забезпечення  Розстановка кадрів здійснюється відповідно до фахової освіти працівника. При доборі кадрів враховується фахова підготовка, особисті якості, уміння працювати в команді та інші характеристики.  На даний час у гімназії працює 47 працівники, з них 29 – педагогів  18 – робітники та спеціалісти.    За умовами укладених трудових       угод: - на умовах безстрокового трудового    договору – 42 - на умовах строкового трудового договору – 4 - на умовах внутрішнього сумісництва – 2 - на умовах зовнішнього сумісництва -1  </vt:lpstr>
      <vt:lpstr>Соціальний паспорт гімназії</vt:lpstr>
      <vt:lpstr>Педагогічний склад гімназії</vt:lpstr>
      <vt:lpstr>  Забезпечення комфортних і безпечних            умов навчання і праці - Навчальні приміщення гімназії складаються з 2 корпусів загальною площею 1283 кв. м.; - зовні всі будівлі утеплені пінопластом; - усі будівлі перекриті металочерепицею; - всюди встановлено металопластикові вікна; - у всіх приміщеннях встановлено автономне опалення; - приміщення гімназії підключені до міських каналізаційних стоків та водопостачання; - приміщення гімназії обладнано внутрішнім туалетом; - у всіх класних кімнатах встановлено світлодіодні «Лед-панелі» та підвісні стелі.</vt:lpstr>
      <vt:lpstr>  Забезпечення комфортних і безпечних                    умов навчання і праці - У двох корпусах гімназії є 15 навчальних приміщень, бібліотека, спортивна кімната, учительська та кабінет бухгалтерів; - усі навчальні кабінети обладнані навчально-методичними матеріалами відповідно до санітарно-гігієнічних вимог; - проведено капітальні ремонти всіх навчальних приміщень; - завдяки реконструкції рекреацій створено приміщення  для бібліотеки та бухгалтерів; - У всіх навчальних кабінетах гімназії встановлено мультимедійні дошки та забезпечено навчально-дидактичним та наочно-роздавальним матеріалом  відповідно до вимог.</vt:lpstr>
      <vt:lpstr>Забезпечення комфортних і безпечних умов навчання і праці - На території гімназії обладнано баскетбольну, волейбольну площадки та бігові доріжки з штучним гумовим покриттям. - Встановлено різноманітні ігрові споруди на спортивному майданчику. - Встановлено закрите футбольне поле з покриттям «штучна трава». - Уся територія гімназії площею 11 434 кв.м. обгороджена парканом.</vt:lpstr>
      <vt:lpstr>Слайд 18</vt:lpstr>
      <vt:lpstr>Забезпечення комфортних і безпечних умов навчання і праці   У 2010 році проведено реконструкцію приміщення їдальні, у якому створено 75 посадкових місць та закуплено необхідне сучасне обладнання. Різноманітні перевірки, які проводилися впродовж 14 років, підтверджують, що їдальня функціонує з дотриманням санітарно-гігієнічних норм. </vt:lpstr>
      <vt:lpstr>        Забезпечення комфортних і безпечних умов                                   навчання і праці - У нашому закладі дотримуються вимог охорони праці, безпеки життєдіяльності, пожежної безпеки, правил поведінки у навчальному закладі; - заклад забезпечений первинними засобами пожежогасіння; - у наявності та в належному стані (не захаращені) пожежні виходи, шляхи евакуації; - педагоги та учні обізнані з послідовністю дій при виникненні надзвичайних ситуацій; - ведеться вся необхідна документація з охорони праці, безпеки життєдіяльності, пожежної безпеки, поведінки в умовах надзвичайних ситуацій; - обладнання навчальних кабінетів, спортивної кімнати, спортивних споруд відповідає вимогам охорони праці та безпеки життєдіяльності; - здійснюється постійна профілактична робота з учнями щодо дотримання гігієнічних вимог, урочні та  позаурочні бесіди, виховні заходи.    У 2021- 2022 н. р., 2022-2023 н. р., 2023 – 2024 н. р . випадків травмування учнів чи працівників гімназії не було! </vt:lpstr>
      <vt:lpstr>Слайд 21</vt:lpstr>
      <vt:lpstr>Слайд 22</vt:lpstr>
      <vt:lpstr>Створення освітнього середовища вільного від    будь-яких форм насильства та дискримінації     З метою створення безпечного освітнього середовища у гімназії здійснюється комплексна антибулінгова політика. Відповідно до Закону України «Про освіту» в нашій гімназії розроблено, затверджено і оприлюднено: - порядок подання та розгляду заяв про випадки булінгу (цькування); - порядок реагування на доведені випадки булінгу; - план заходів з протидії булінгу. Зазначені документи, а також телефони служб, куди можна звертатися у випадку булінгу. З метою профілактики булінгу адміністрацією, класними керівниками, соціальним педагогом проведено ряд заходів, до проведення яких залучались працівники поліції, юстиції.</vt:lpstr>
      <vt:lpstr>Слайд 24</vt:lpstr>
      <vt:lpstr>         Застосування внутрішнього моніторингу, що передбачає систематичне відстеження та коригування результатів навчання  Адміністрацією нашої гімназії здійснюється систематичний моніторинг результатів навчання здобувачів освіти. Основною метою такого моніторингу є виявлення об’єктивного раціонального підходу до навчання  й оцінювання навчальних досягнень учнів з боку вчителя, простеження системності  навчання учнів, їхніх розумових здібностей та можливостей, а також динаміки їх навчальних досягнень. У цьому навчальному році використовувалися такі способи одержання аналітичної інформації: - порівняльний аналіз досягнень за І, ІІ семестри, рік; - аналіз середнього балу класів за підсумками семестрового і річного оцінювання; - порівняльний аналіз середнього балу навчальних досягнень учнів з окремих предметів; - порівняльний аналіз підсумкового оцінювання між класами та на одній паралелі; - порівняльний аналіз балів учнів випускників і результати вступу до навчальних закладів.</vt:lpstr>
      <vt:lpstr>Застосування внутрішнього моніторингу, що передбачає систематичне відстеження та коригування результатів навчання</vt:lpstr>
      <vt:lpstr>   Інклюзивне навчання   У нашому навчальному закладі навчаються 12 дітей з особливими освітніми проблемами. Створено 7 інклюзивних класів. Відповідно до вимог Закону України «Про освіту» всі вчителі та асистенти вчителів пройшли курсову підготовку з інклюзивного навчання. </vt:lpstr>
      <vt:lpstr>Слайд 28</vt:lpstr>
      <vt:lpstr>Слайд 29</vt:lpstr>
      <vt:lpstr>Слайд 30</vt:lpstr>
      <vt:lpstr>Використання сучасних освітніх підходів до організації освітнього процесу в умовах війни</vt:lpstr>
      <vt:lpstr>Формування суспільних цінностей у здобувачів освіти в процесі їх навчання, виховання та розвитку - Патріотичні флешмоби. - Уроки пам’яті. - Військово-патріотичні змагання. - Державні, релігійні, місцеві, фольклорні свята та дійства. - Краєзнавчі та пізнавальні екскурсії.  - Майстер-класи з виготовлення писанок, народних іграшок. - Конкурси колядок. - Дні мови. - Родинні свята. - Відзначення Дня матері. - Благодійні акції до Дня людей похилого віку. - Спільні з батьками заходи (майстер-класи, подорожі, екскурсії). - Театралізовані постановки. - Фестивалі, конкурси пісень, віршів, малюнків. - Відвідування виставок, музеїв. - Толока, прибирання території гімназії та села. - Профорієнтаційні заходи. - Заходи про здоровий спосіб життя, профілактики СНІДу. - Правоосвітні заходи. - Cпортивні змагання, День спорту та фізкультури. - Відеолекції, інтерактивні заняття, тренінги про запобігання шкідливим звичкам, правопорушенням.</vt:lpstr>
      <vt:lpstr>Слайд 33</vt:lpstr>
      <vt:lpstr>Слайд 34</vt:lpstr>
      <vt:lpstr>Система виховної роботи в гімназії включає:  - національно-патріотичне виховання; - духовне, морально-етичне виховання; - художньо-естетичне виховання; - фізичне виховання і виховання потреби здорового способу  життя; - розвиток самоврядування; - правове виховання; - екологічне виховання; - сімейне  виховання та робота з сім'єю; - профорієнтація.</vt:lpstr>
      <vt:lpstr>Велика увага в нашій гімназії приділяється морально-етичному вихованню учнів. - Кожний навчальний тиждень починається зі Служби Божої у церкві Святого Архистратига Михаїла. - При церкві створено хор хлопчиків з числа учнів гімназії, якими керує вчитель Білінська О.М. - Більшість дітей відвідує заняття для дітей у Церковній школі. - Учні спільно з  прихожанами беруть участь у Богослужіннях під час храмових, релігійних свят та неділь. </vt:lpstr>
      <vt:lpstr>Слайд 37</vt:lpstr>
      <vt:lpstr>Жодне свято, яке проводиться в селі,  не обходиться без участі учнів гімназії</vt:lpstr>
      <vt:lpstr>      Налагодження співпраці зі здобувачами освіти, їх батьками, працівниками гімназії  Педагогічні працівники тісно співпрацюють з батьками учнів з питань організації освітнього процесу. Ефективна взаємодія між учителями  та батьками ґрунтується таким чином: - доброзичливе ставлення до дитини; - запрошення батьків до співпраці; - визнання батьків партнерами у співпраці  заради дитини; - пошук нових форм співпраці;  • у пріоритеті – індивідуальні зустрічі,  консультації,  а не загальні зібрання;  • комунікація онлайн;  • залучення батьків до різних форм урочної  та позаурочної діяльності (проведення уроків, майстер класів, екскурсій, родинних свят та ін.).</vt:lpstr>
      <vt:lpstr>Слайд 40</vt:lpstr>
      <vt:lpstr>Слайд 41</vt:lpstr>
      <vt:lpstr>Слайд 42</vt:lpstr>
      <vt:lpstr>Слайд 43</vt:lpstr>
      <vt:lpstr>Слайд 44</vt:lpstr>
      <vt:lpstr>Слайд 45</vt:lpstr>
      <vt:lpstr>Слайд 46</vt:lpstr>
      <vt:lpstr>Слайд 47</vt:lpstr>
      <vt:lpstr>Слайд 48</vt:lpstr>
      <vt:lpstr>Слайд 49</vt:lpstr>
      <vt:lpstr>Слайд 50</vt:lpstr>
      <vt:lpstr>Слайд 51</vt:lpstr>
      <vt:lpstr>Слайд 52</vt:lpstr>
      <vt:lpstr>Слайд 53</vt:lpstr>
      <vt:lpstr>Слайд 54</vt:lpstr>
      <vt:lpstr>Слайд 55</vt:lpstr>
      <vt:lpstr>Слайд 56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Презентація PowerPoint</dc:title>
  <dc:creator>Teacher</dc:creator>
  <cp:lastModifiedBy>User</cp:lastModifiedBy>
  <cp:revision>89</cp:revision>
  <dcterms:created xsi:type="dcterms:W3CDTF">2024-06-20T07:10:26Z</dcterms:created>
  <dcterms:modified xsi:type="dcterms:W3CDTF">2024-06-25T06:53:11Z</dcterms:modified>
</cp:coreProperties>
</file>