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7.xml" ContentType="application/vnd.openxmlformats-officedocument.drawingml.chart+xml"/>
  <Override PartName="/ppt/charts/chart3.xml" ContentType="application/vnd.openxmlformats-officedocument.drawingml.chart+xml"/>
  <Default Extension="xlsx" ContentType="application/vnd.openxmlformats-officedocument.spreadsheetml.sheet"/>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charts/chart6.xml" ContentType="application/vnd.openxmlformats-officedocument.drawingml.chart+xml"/>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1" r:id="rId1"/>
  </p:sldMasterIdLst>
  <p:notesMasterIdLst>
    <p:notesMasterId r:id="rId38"/>
  </p:notesMasterIdLst>
  <p:sldIdLst>
    <p:sldId id="379" r:id="rId2"/>
    <p:sldId id="404" r:id="rId3"/>
    <p:sldId id="415" r:id="rId4"/>
    <p:sldId id="381" r:id="rId5"/>
    <p:sldId id="406" r:id="rId6"/>
    <p:sldId id="407" r:id="rId7"/>
    <p:sldId id="408" r:id="rId8"/>
    <p:sldId id="383" r:id="rId9"/>
    <p:sldId id="384" r:id="rId10"/>
    <p:sldId id="385" r:id="rId11"/>
    <p:sldId id="386" r:id="rId12"/>
    <p:sldId id="387" r:id="rId13"/>
    <p:sldId id="414" r:id="rId14"/>
    <p:sldId id="388" r:id="rId15"/>
    <p:sldId id="389" r:id="rId16"/>
    <p:sldId id="390" r:id="rId17"/>
    <p:sldId id="391" r:id="rId18"/>
    <p:sldId id="392" r:id="rId19"/>
    <p:sldId id="393" r:id="rId20"/>
    <p:sldId id="394" r:id="rId21"/>
    <p:sldId id="395" r:id="rId22"/>
    <p:sldId id="396" r:id="rId23"/>
    <p:sldId id="397" r:id="rId24"/>
    <p:sldId id="398" r:id="rId25"/>
    <p:sldId id="418" r:id="rId26"/>
    <p:sldId id="419" r:id="rId27"/>
    <p:sldId id="399" r:id="rId28"/>
    <p:sldId id="400" r:id="rId29"/>
    <p:sldId id="401" r:id="rId30"/>
    <p:sldId id="402" r:id="rId31"/>
    <p:sldId id="403" r:id="rId32"/>
    <p:sldId id="413" r:id="rId33"/>
    <p:sldId id="416" r:id="rId34"/>
    <p:sldId id="420" r:id="rId35"/>
    <p:sldId id="417" r:id="rId36"/>
    <p:sldId id="378" r:id="rId37"/>
  </p:sldIdLst>
  <p:sldSz cx="9144000" cy="6858000" type="screen4x3"/>
  <p:notesSz cx="6888163" cy="10020300"/>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008000"/>
    <a:srgbClr val="262626"/>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6840" autoAdjust="0"/>
  </p:normalViewPr>
  <p:slideViewPr>
    <p:cSldViewPr>
      <p:cViewPr varScale="1">
        <p:scale>
          <a:sx n="67" d="100"/>
          <a:sy n="67" d="100"/>
        </p:scale>
        <p:origin x="-1762" y="-82"/>
      </p:cViewPr>
      <p:guideLst>
        <p:guide orient="horz" pos="2160"/>
        <p:guide pos="2880"/>
      </p:guideLst>
    </p:cSldViewPr>
  </p:slideViewPr>
  <p:outlineViewPr>
    <p:cViewPr>
      <p:scale>
        <a:sx n="33" d="100"/>
        <a:sy n="33" d="100"/>
      </p:scale>
      <p:origin x="240" y="6459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4.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uk-UA"/>
  <c:chart>
    <c:view3D>
      <c:rotX val="30"/>
      <c:perspective val="30"/>
    </c:view3D>
    <c:plotArea>
      <c:layout>
        <c:manualLayout>
          <c:layoutTarget val="inner"/>
          <c:xMode val="edge"/>
          <c:yMode val="edge"/>
          <c:x val="3.0237868307030269E-3"/>
          <c:y val="0.11016718863069269"/>
          <c:w val="0.49408788887004867"/>
          <c:h val="0.77013214747910896"/>
        </c:manualLayout>
      </c:layout>
      <c:pie3DChart>
        <c:varyColors val="1"/>
        <c:ser>
          <c:idx val="0"/>
          <c:order val="0"/>
          <c:explosion val="25"/>
          <c:dLbls>
            <c:spPr>
              <a:noFill/>
              <a:ln>
                <a:noFill/>
              </a:ln>
              <a:effectLst/>
            </c:spPr>
            <c:showVal val="1"/>
            <c:showLeaderLines val="1"/>
            <c:extLst>
              <c:ext xmlns:c15="http://schemas.microsoft.com/office/drawing/2012/chart" uri="{CE6537A1-D6FC-4f65-9D91-7224C49458BB}">
                <c15:layout/>
              </c:ext>
            </c:extLst>
          </c:dLbls>
          <c:cat>
            <c:strRef>
              <c:f>[Книга1]Лист1!$A$2:$A$5</c:f>
              <c:strCache>
                <c:ptCount val="4"/>
                <c:pt idx="0">
                  <c:v>І ступеня </c:v>
                </c:pt>
                <c:pt idx="1">
                  <c:v>ІІ ступеня</c:v>
                </c:pt>
                <c:pt idx="2">
                  <c:v>Інклюзивних  класів</c:v>
                </c:pt>
                <c:pt idx="3">
                  <c:v>Груп  ГПД</c:v>
                </c:pt>
              </c:strCache>
            </c:strRef>
          </c:cat>
          <c:val>
            <c:numRef>
              <c:f>[Книга1]Лист1!$B$2:$B$5</c:f>
              <c:numCache>
                <c:formatCode>General</c:formatCode>
                <c:ptCount val="4"/>
                <c:pt idx="0">
                  <c:v>180</c:v>
                </c:pt>
                <c:pt idx="1">
                  <c:v>72</c:v>
                </c:pt>
                <c:pt idx="2">
                  <c:v>3</c:v>
                </c:pt>
                <c:pt idx="3">
                  <c:v>3</c:v>
                </c:pt>
              </c:numCache>
            </c:numRef>
          </c:val>
        </c:ser>
      </c:pie3DChart>
      <c:spPr>
        <a:noFill/>
        <a:ln w="25400">
          <a:noFill/>
        </a:ln>
      </c:spPr>
    </c:plotArea>
    <c:legend>
      <c:legendPos val="r"/>
      <c:layout>
        <c:manualLayout>
          <c:xMode val="edge"/>
          <c:yMode val="edge"/>
          <c:x val="0.65626915119022444"/>
          <c:y val="0.27783237095363139"/>
          <c:w val="0.32793306050013893"/>
          <c:h val="0.37766859142607245"/>
        </c:manualLayout>
      </c:layout>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uk-UA"/>
  <c:chart>
    <c:view3D>
      <c:rAngAx val="1"/>
    </c:view3D>
    <c:plotArea>
      <c:layout/>
      <c:bar3DChart>
        <c:barDir val="bar"/>
        <c:grouping val="stacked"/>
        <c:ser>
          <c:idx val="0"/>
          <c:order val="0"/>
          <c:tx>
            <c:strRef>
              <c:f>[Книга1]Лист1!$A$9</c:f>
              <c:strCache>
                <c:ptCount val="1"/>
                <c:pt idx="0">
                  <c:v>Рік</c:v>
                </c:pt>
              </c:strCache>
            </c:strRef>
          </c:tx>
          <c:dLbls>
            <c:spPr>
              <a:noFill/>
              <a:ln>
                <a:noFill/>
              </a:ln>
              <a:effectLst/>
            </c:spPr>
            <c:showVal val="1"/>
            <c:extLst>
              <c:ext xmlns:c15="http://schemas.microsoft.com/office/drawing/2012/chart" uri="{CE6537A1-D6FC-4f65-9D91-7224C49458BB}">
                <c15:layout/>
                <c15:showLeaderLines val="0"/>
              </c:ext>
            </c:extLst>
          </c:dLbls>
          <c:val>
            <c:numRef>
              <c:f>[Книга1]Лист1!$A$10:$A$19</c:f>
              <c:numCache>
                <c:formatCode>General</c:formatCode>
                <c:ptCount val="10"/>
                <c:pt idx="0">
                  <c:v>2010</c:v>
                </c:pt>
                <c:pt idx="1">
                  <c:v>2014</c:v>
                </c:pt>
                <c:pt idx="2">
                  <c:v>2015</c:v>
                </c:pt>
                <c:pt idx="3">
                  <c:v>2016</c:v>
                </c:pt>
                <c:pt idx="4">
                  <c:v>2018</c:v>
                </c:pt>
                <c:pt idx="5">
                  <c:v>2019</c:v>
                </c:pt>
                <c:pt idx="6">
                  <c:v>2020</c:v>
                </c:pt>
                <c:pt idx="7">
                  <c:v>2021</c:v>
                </c:pt>
                <c:pt idx="8">
                  <c:v>2025</c:v>
                </c:pt>
                <c:pt idx="9">
                  <c:v>2030</c:v>
                </c:pt>
              </c:numCache>
            </c:numRef>
          </c:val>
        </c:ser>
        <c:ser>
          <c:idx val="1"/>
          <c:order val="1"/>
          <c:tx>
            <c:strRef>
              <c:f>[Книга1]Лист1!$B$9</c:f>
              <c:strCache>
                <c:ptCount val="1"/>
                <c:pt idx="0">
                  <c:v>К-кість учнів</c:v>
                </c:pt>
              </c:strCache>
            </c:strRef>
          </c:tx>
          <c:dLbls>
            <c:spPr>
              <a:noFill/>
              <a:ln>
                <a:noFill/>
              </a:ln>
              <a:effectLst/>
            </c:spPr>
            <c:showVal val="1"/>
            <c:extLst>
              <c:ext xmlns:c15="http://schemas.microsoft.com/office/drawing/2012/chart" uri="{CE6537A1-D6FC-4f65-9D91-7224C49458BB}">
                <c15:layout/>
                <c15:showLeaderLines val="0"/>
              </c:ext>
            </c:extLst>
          </c:dLbls>
          <c:val>
            <c:numRef>
              <c:f>[Книга1]Лист1!$B$10:$B$19</c:f>
              <c:numCache>
                <c:formatCode>General</c:formatCode>
                <c:ptCount val="10"/>
                <c:pt idx="0">
                  <c:v>74</c:v>
                </c:pt>
                <c:pt idx="1">
                  <c:v>91</c:v>
                </c:pt>
                <c:pt idx="2">
                  <c:v>109</c:v>
                </c:pt>
                <c:pt idx="3">
                  <c:v>127</c:v>
                </c:pt>
                <c:pt idx="4">
                  <c:v>149</c:v>
                </c:pt>
                <c:pt idx="5">
                  <c:v>185</c:v>
                </c:pt>
                <c:pt idx="6">
                  <c:v>210</c:v>
                </c:pt>
                <c:pt idx="7">
                  <c:v>252</c:v>
                </c:pt>
                <c:pt idx="8">
                  <c:v>310</c:v>
                </c:pt>
                <c:pt idx="9">
                  <c:v>420</c:v>
                </c:pt>
              </c:numCache>
            </c:numRef>
          </c:val>
        </c:ser>
        <c:shape val="box"/>
        <c:axId val="127077376"/>
        <c:axId val="127091456"/>
        <c:axId val="0"/>
      </c:bar3DChart>
      <c:catAx>
        <c:axId val="127077376"/>
        <c:scaling>
          <c:orientation val="minMax"/>
        </c:scaling>
        <c:axPos val="l"/>
        <c:tickLblPos val="nextTo"/>
        <c:crossAx val="127091456"/>
        <c:crosses val="autoZero"/>
        <c:auto val="1"/>
        <c:lblAlgn val="ctr"/>
        <c:lblOffset val="100"/>
      </c:catAx>
      <c:valAx>
        <c:axId val="127091456"/>
        <c:scaling>
          <c:orientation val="minMax"/>
        </c:scaling>
        <c:axPos val="b"/>
        <c:majorGridlines/>
        <c:numFmt formatCode="General" sourceLinked="1"/>
        <c:tickLblPos val="nextTo"/>
        <c:crossAx val="127077376"/>
        <c:crosses val="autoZero"/>
        <c:crossBetween val="between"/>
      </c:valAx>
    </c:plotArea>
    <c:legend>
      <c:legendPos val="r"/>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uk-UA"/>
  <c:style val="4"/>
  <c:chart>
    <c:title>
      <c:tx>
        <c:rich>
          <a:bodyPr rot="0" vert="horz"/>
          <a:lstStyle/>
          <a:p>
            <a:pPr>
              <a:defRPr lang="uk-UA"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pPr>
            <a:r>
              <a:rPr lang="uk-UA"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кількість </a:t>
            </a:r>
            <a:r>
              <a:rPr lang="uk-UA"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учнів</a:t>
            </a:r>
            <a:endParaRPr lang="uk-UA"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c:rich>
      </c:tx>
      <c:layout/>
    </c:title>
    <c:view3D>
      <c:depthPercent val="100"/>
      <c:rAngAx val="1"/>
    </c:view3D>
    <c:plotArea>
      <c:layout/>
      <c:bar3DChart>
        <c:barDir val="bar"/>
        <c:grouping val="clustered"/>
        <c:ser>
          <c:idx val="0"/>
          <c:order val="0"/>
          <c:tx>
            <c:strRef>
              <c:f>Лист1!$B$1</c:f>
              <c:strCache>
                <c:ptCount val="1"/>
                <c:pt idx="0">
                  <c:v>Ряд 1</c:v>
                </c:pt>
              </c:strCache>
            </c:strRef>
          </c:tx>
          <c:dLbls>
            <c:dLbl>
              <c:idx val="0"/>
              <c:layout>
                <c:manualLayout>
                  <c:x val="8.7051142546245748E-3"/>
                  <c:y val="0"/>
                </c:manualLayout>
              </c:layout>
              <c:showVal val="1"/>
              <c:extLst>
                <c:ext xmlns:c15="http://schemas.microsoft.com/office/drawing/2012/chart" uri="{CE6537A1-D6FC-4f65-9D91-7224C49458BB}">
                  <c15:layout/>
                </c:ext>
              </c:extLst>
            </c:dLbl>
            <c:dLbl>
              <c:idx val="1"/>
              <c:layout>
                <c:manualLayout>
                  <c:x val="8.7051142546247535E-3"/>
                  <c:y val="0"/>
                </c:manualLayout>
              </c:layout>
              <c:showVal val="1"/>
              <c:extLst>
                <c:ext xmlns:c15="http://schemas.microsoft.com/office/drawing/2012/chart" uri="{CE6537A1-D6FC-4f65-9D91-7224C49458BB}">
                  <c15:layout/>
                </c:ext>
              </c:extLst>
            </c:dLbl>
            <c:dLbl>
              <c:idx val="2"/>
              <c:layout>
                <c:manualLayout>
                  <c:x val="7.2542618788538687E-3"/>
                  <c:y val="0"/>
                </c:manualLayout>
              </c:layout>
              <c:showVal val="1"/>
              <c:extLst>
                <c:ext xmlns:c15="http://schemas.microsoft.com/office/drawing/2012/chart" uri="{CE6537A1-D6FC-4f65-9D91-7224C49458BB}">
                  <c15:layout/>
                </c:ext>
              </c:extLst>
            </c:dLbl>
            <c:dLbl>
              <c:idx val="3"/>
              <c:layout>
                <c:manualLayout>
                  <c:x val="1.450852375770775E-2"/>
                  <c:y val="-2.9563932002956549E-3"/>
                </c:manualLayout>
              </c:layout>
              <c:showVal val="1"/>
              <c:extLst>
                <c:ext xmlns:c15="http://schemas.microsoft.com/office/drawing/2012/chart" uri="{CE6537A1-D6FC-4f65-9D91-7224C49458BB}">
                  <c15:layout/>
                </c:ext>
              </c:extLst>
            </c:dLbl>
            <c:dLbl>
              <c:idx val="4"/>
              <c:layout>
                <c:manualLayout>
                  <c:x val="1.7410228509249195E-2"/>
                  <c:y val="-5.9127864005913524E-3"/>
                </c:manualLayout>
              </c:layout>
              <c:showVal val="1"/>
              <c:extLst>
                <c:ext xmlns:c15="http://schemas.microsoft.com/office/drawing/2012/chart" uri="{CE6537A1-D6FC-4f65-9D91-7224C49458BB}">
                  <c15:layout/>
                </c:ext>
              </c:extLst>
            </c:dLbl>
            <c:dLbl>
              <c:idx val="5"/>
              <c:layout>
                <c:manualLayout>
                  <c:x val="2.0311933260790716E-2"/>
                  <c:y val="-5.4199915883368384E-17"/>
                </c:manualLayout>
              </c:layout>
              <c:showVal val="1"/>
              <c:extLst>
                <c:ext xmlns:c15="http://schemas.microsoft.com/office/drawing/2012/chart" uri="{CE6537A1-D6FC-4f65-9D91-7224C49458BB}">
                  <c15:layout/>
                </c:ext>
              </c:extLst>
            </c:dLbl>
            <c:dLbl>
              <c:idx val="6"/>
              <c:layout>
                <c:manualLayout>
                  <c:x val="8.7051142546247066E-3"/>
                  <c:y val="-1.4783129935809398E-3"/>
                </c:manualLayout>
              </c:layout>
              <c:showVal val="1"/>
              <c:extLst>
                <c:ext xmlns:c15="http://schemas.microsoft.com/office/drawing/2012/chart" uri="{CE6537A1-D6FC-4f65-9D91-7224C49458BB}">
                  <c15:layout/>
                </c:ext>
              </c:extLst>
            </c:dLbl>
            <c:spPr>
              <a:noFill/>
              <a:ln>
                <a:noFill/>
              </a:ln>
              <a:effectLst/>
            </c:spPr>
            <c:txPr>
              <a:bodyPr rot="0" vert="horz"/>
              <a:lstStyle/>
              <a:p>
                <a:pPr>
                  <a:defRPr lang="uk-UA"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pPr>
                <a:endParaRPr lang="uk-UA"/>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Лист1!$A$2:$A$8</c:f>
              <c:numCache>
                <c:formatCode>General</c:formatCode>
                <c:ptCount val="7"/>
                <c:pt idx="0">
                  <c:v>2010</c:v>
                </c:pt>
                <c:pt idx="1">
                  <c:v>2014</c:v>
                </c:pt>
                <c:pt idx="2">
                  <c:v>2015</c:v>
                </c:pt>
                <c:pt idx="3">
                  <c:v>2016</c:v>
                </c:pt>
                <c:pt idx="4">
                  <c:v>2018</c:v>
                </c:pt>
                <c:pt idx="5">
                  <c:v>2019</c:v>
                </c:pt>
                <c:pt idx="6">
                  <c:v>2020</c:v>
                </c:pt>
              </c:numCache>
            </c:numRef>
          </c:cat>
          <c:val>
            <c:numRef>
              <c:f>Лист1!$B$2:$B$8</c:f>
              <c:numCache>
                <c:formatCode>General</c:formatCode>
                <c:ptCount val="7"/>
                <c:pt idx="0">
                  <c:v>74</c:v>
                </c:pt>
                <c:pt idx="1">
                  <c:v>91</c:v>
                </c:pt>
                <c:pt idx="2">
                  <c:v>109</c:v>
                </c:pt>
                <c:pt idx="3">
                  <c:v>127</c:v>
                </c:pt>
                <c:pt idx="4">
                  <c:v>149</c:v>
                </c:pt>
                <c:pt idx="5">
                  <c:v>185</c:v>
                </c:pt>
                <c:pt idx="6">
                  <c:v>210</c:v>
                </c:pt>
              </c:numCache>
            </c:numRef>
          </c:val>
        </c:ser>
        <c:dLbls>
          <c:showVal val="1"/>
        </c:dLbls>
        <c:shape val="box"/>
        <c:axId val="167848192"/>
        <c:axId val="167850368"/>
        <c:axId val="0"/>
      </c:bar3DChart>
      <c:catAx>
        <c:axId val="167848192"/>
        <c:scaling>
          <c:orientation val="minMax"/>
        </c:scaling>
        <c:axPos val="l"/>
        <c:title>
          <c:tx>
            <c:rich>
              <a:bodyPr rot="-5400000" vert="horz"/>
              <a:lstStyle/>
              <a:p>
                <a:pPr>
                  <a:defRPr lang="uk-UA"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pPr>
                <a:r>
                  <a:rPr lang="uk-UA"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рік</a:t>
                </a:r>
              </a:p>
            </c:rich>
          </c:tx>
          <c:layout/>
        </c:title>
        <c:numFmt formatCode="General" sourceLinked="1"/>
        <c:majorTickMark val="none"/>
        <c:tickLblPos val="nextTo"/>
        <c:txPr>
          <a:bodyPr rot="-60000000" vert="horz"/>
          <a:lstStyle/>
          <a:p>
            <a:pPr>
              <a:defRPr lang="uk-UA"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pPr>
            <a:endParaRPr lang="uk-UA"/>
          </a:p>
        </c:txPr>
        <c:crossAx val="167850368"/>
        <c:crosses val="autoZero"/>
        <c:auto val="1"/>
        <c:lblAlgn val="ctr"/>
        <c:lblOffset val="100"/>
      </c:catAx>
      <c:valAx>
        <c:axId val="167850368"/>
        <c:scaling>
          <c:orientation val="minMax"/>
        </c:scaling>
        <c:axPos val="b"/>
        <c:majorGridlines/>
        <c:numFmt formatCode="General" sourceLinked="1"/>
        <c:majorTickMark val="none"/>
        <c:tickLblPos val="nextTo"/>
        <c:txPr>
          <a:bodyPr rot="-60000000" vert="horz"/>
          <a:lstStyle/>
          <a:p>
            <a:pPr>
              <a:defRPr lang="uk-UA"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pPr>
            <a:endParaRPr lang="uk-UA"/>
          </a:p>
        </c:txPr>
        <c:crossAx val="167848192"/>
        <c:crosses val="autoZero"/>
        <c:crossBetween val="between"/>
      </c:valAx>
    </c:plotArea>
    <c:plotVisOnly val="1"/>
    <c:dispBlanksAs val="gap"/>
  </c:chart>
  <c:txPr>
    <a:bodyPr/>
    <a:lstStyle/>
    <a:p>
      <a:pPr>
        <a:defRPr sz="1800"/>
      </a:pPr>
      <a:endParaRPr lang="uk-UA"/>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uk-UA"/>
  <c:chart>
    <c:view3D>
      <c:rotX val="30"/>
      <c:perspective val="30"/>
    </c:view3D>
    <c:plotArea>
      <c:layout/>
      <c:pie3DChart>
        <c:varyColors val="1"/>
      </c:pie3DChart>
    </c:plotArea>
    <c:legend>
      <c:legendPos val="r"/>
      <c:layout>
        <c:manualLayout>
          <c:xMode val="edge"/>
          <c:yMode val="edge"/>
          <c:x val="0.71792043056560251"/>
          <c:y val="0.22416766446916439"/>
          <c:w val="0.26911146423386484"/>
          <c:h val="0.77424239450166421"/>
        </c:manualLayout>
      </c:layout>
      <c:txPr>
        <a:bodyPr/>
        <a:lstStyle/>
        <a:p>
          <a:pPr>
            <a:defRPr lang="uk-UA"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pPr>
          <a:endParaRPr lang="uk-UA"/>
        </a:p>
      </c:txPr>
    </c:legend>
    <c:plotVisOnly val="1"/>
    <c:dispBlanksAs val="zero"/>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uk-UA"/>
  <c:chart>
    <c:title>
      <c:layout>
        <c:manualLayout>
          <c:xMode val="edge"/>
          <c:yMode val="edge"/>
          <c:x val="0.43096527286441905"/>
          <c:y val="0"/>
        </c:manualLayout>
      </c:layout>
    </c:title>
    <c:view3D>
      <c:rotX val="30"/>
      <c:perspective val="30"/>
    </c:view3D>
    <c:plotArea>
      <c:layout>
        <c:manualLayout>
          <c:layoutTarget val="inner"/>
          <c:xMode val="edge"/>
          <c:yMode val="edge"/>
          <c:x val="6.6413606046109533E-2"/>
          <c:y val="0"/>
          <c:w val="0.57770249037042853"/>
          <c:h val="0.71741342188472956"/>
        </c:manualLayout>
      </c:layout>
      <c:pie3DChart>
        <c:varyColors val="1"/>
        <c:ser>
          <c:idx val="0"/>
          <c:order val="0"/>
          <c:tx>
            <c:strRef>
              <c:f>Лист1!$B$1</c:f>
              <c:strCache>
                <c:ptCount val="1"/>
                <c:pt idx="0">
                  <c:v>Відсотки</c:v>
                </c:pt>
              </c:strCache>
            </c:strRef>
          </c:tx>
          <c:dLbls>
            <c:showVal val="1"/>
            <c:showLeaderLines val="1"/>
          </c:dLbls>
          <c:cat>
            <c:strRef>
              <c:f>Лист1!$A$2:$A$5</c:f>
              <c:strCache>
                <c:ptCount val="4"/>
                <c:pt idx="0">
                  <c:v>Спеціаліст вищої категорії</c:v>
                </c:pt>
                <c:pt idx="1">
                  <c:v>Спеціаліст І категорії</c:v>
                </c:pt>
                <c:pt idx="2">
                  <c:v>Спеціаліст ІІ категорії</c:v>
                </c:pt>
                <c:pt idx="3">
                  <c:v>Спеціаліст</c:v>
                </c:pt>
              </c:strCache>
            </c:strRef>
          </c:cat>
          <c:val>
            <c:numRef>
              <c:f>Лист1!$B$2:$B$5</c:f>
              <c:numCache>
                <c:formatCode>0%</c:formatCode>
                <c:ptCount val="4"/>
                <c:pt idx="0">
                  <c:v>0.46</c:v>
                </c:pt>
                <c:pt idx="1">
                  <c:v>7.0000000000000021E-2</c:v>
                </c:pt>
                <c:pt idx="2">
                  <c:v>4.0000000000000022E-2</c:v>
                </c:pt>
                <c:pt idx="3">
                  <c:v>0.43000000000000027</c:v>
                </c:pt>
              </c:numCache>
            </c:numRef>
          </c:val>
        </c:ser>
      </c:pie3DChart>
    </c:plotArea>
    <c:legend>
      <c:legendPos val="r"/>
      <c:layout/>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uk-UA"/>
  <c:style val="6"/>
  <c:chart>
    <c:title>
      <c:layout/>
    </c:title>
    <c:view3D>
      <c:rAngAx val="1"/>
    </c:view3D>
    <c:plotArea>
      <c:layout/>
      <c:bar3DChart>
        <c:barDir val="col"/>
        <c:grouping val="stacked"/>
        <c:ser>
          <c:idx val="0"/>
          <c:order val="0"/>
          <c:tx>
            <c:strRef>
              <c:f>Лист1!$D$1</c:f>
              <c:strCache>
                <c:ptCount val="1"/>
                <c:pt idx="0">
                  <c:v>Якість знань</c:v>
                </c:pt>
              </c:strCache>
            </c:strRef>
          </c:tx>
          <c:dLbls>
            <c:showVal val="1"/>
          </c:dLbls>
          <c:cat>
            <c:strRef>
              <c:f>Лист1!$C$2:$C$18</c:f>
              <c:strCache>
                <c:ptCount val="17"/>
                <c:pt idx="0">
                  <c:v>укр. мова</c:v>
                </c:pt>
                <c:pt idx="1">
                  <c:v>укр. літ</c:v>
                </c:pt>
                <c:pt idx="2">
                  <c:v>заруб. л-ра</c:v>
                </c:pt>
                <c:pt idx="3">
                  <c:v>анг. мова</c:v>
                </c:pt>
                <c:pt idx="4">
                  <c:v>фізика</c:v>
                </c:pt>
                <c:pt idx="5">
                  <c:v>хімія</c:v>
                </c:pt>
                <c:pt idx="6">
                  <c:v>біологія</c:v>
                </c:pt>
                <c:pt idx="7">
                  <c:v>інформатика</c:v>
                </c:pt>
                <c:pt idx="8">
                  <c:v>географія</c:v>
                </c:pt>
                <c:pt idx="9">
                  <c:v>історія України</c:v>
                </c:pt>
                <c:pt idx="10">
                  <c:v>математика</c:v>
                </c:pt>
                <c:pt idx="11">
                  <c:v>алгебра</c:v>
                </c:pt>
                <c:pt idx="12">
                  <c:v>геометрія</c:v>
                </c:pt>
                <c:pt idx="13">
                  <c:v>фіз. культура</c:v>
                </c:pt>
                <c:pt idx="14">
                  <c:v>музика</c:v>
                </c:pt>
                <c:pt idx="15">
                  <c:v>обс. Праця</c:v>
                </c:pt>
                <c:pt idx="16">
                  <c:v>нім. мова</c:v>
                </c:pt>
              </c:strCache>
            </c:strRef>
          </c:cat>
          <c:val>
            <c:numRef>
              <c:f>Лист1!$D$2:$D$18</c:f>
              <c:numCache>
                <c:formatCode>General</c:formatCode>
                <c:ptCount val="17"/>
                <c:pt idx="0">
                  <c:v>62</c:v>
                </c:pt>
                <c:pt idx="1">
                  <c:v>64</c:v>
                </c:pt>
                <c:pt idx="2">
                  <c:v>76</c:v>
                </c:pt>
                <c:pt idx="3">
                  <c:v>77</c:v>
                </c:pt>
                <c:pt idx="4">
                  <c:v>51</c:v>
                </c:pt>
                <c:pt idx="5">
                  <c:v>47</c:v>
                </c:pt>
                <c:pt idx="6">
                  <c:v>68</c:v>
                </c:pt>
                <c:pt idx="7">
                  <c:v>86</c:v>
                </c:pt>
                <c:pt idx="8">
                  <c:v>74</c:v>
                </c:pt>
                <c:pt idx="9">
                  <c:v>54</c:v>
                </c:pt>
                <c:pt idx="10">
                  <c:v>57</c:v>
                </c:pt>
                <c:pt idx="11">
                  <c:v>51</c:v>
                </c:pt>
                <c:pt idx="12">
                  <c:v>49</c:v>
                </c:pt>
                <c:pt idx="13">
                  <c:v>92</c:v>
                </c:pt>
                <c:pt idx="14">
                  <c:v>98</c:v>
                </c:pt>
                <c:pt idx="15">
                  <c:v>80</c:v>
                </c:pt>
                <c:pt idx="16">
                  <c:v>68</c:v>
                </c:pt>
              </c:numCache>
            </c:numRef>
          </c:val>
        </c:ser>
        <c:shape val="cylinder"/>
        <c:axId val="129077632"/>
        <c:axId val="129079168"/>
        <c:axId val="0"/>
      </c:bar3DChart>
      <c:catAx>
        <c:axId val="129077632"/>
        <c:scaling>
          <c:orientation val="minMax"/>
        </c:scaling>
        <c:axPos val="b"/>
        <c:tickLblPos val="nextTo"/>
        <c:crossAx val="129079168"/>
        <c:crosses val="autoZero"/>
        <c:auto val="1"/>
        <c:lblAlgn val="ctr"/>
        <c:lblOffset val="100"/>
      </c:catAx>
      <c:valAx>
        <c:axId val="129079168"/>
        <c:scaling>
          <c:orientation val="minMax"/>
        </c:scaling>
        <c:axPos val="l"/>
        <c:majorGridlines/>
        <c:numFmt formatCode="General" sourceLinked="1"/>
        <c:tickLblPos val="nextTo"/>
        <c:crossAx val="129077632"/>
        <c:crosses val="autoZero"/>
        <c:crossBetween val="between"/>
      </c:valAx>
    </c:plotArea>
    <c:legend>
      <c:legendPos val="r"/>
      <c:layout/>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uk-UA"/>
  <c:chart>
    <c:title>
      <c:layout/>
    </c:title>
    <c:view3D>
      <c:rotX val="30"/>
      <c:perspective val="30"/>
    </c:view3D>
    <c:plotArea>
      <c:layout>
        <c:manualLayout>
          <c:layoutTarget val="inner"/>
          <c:xMode val="edge"/>
          <c:yMode val="edge"/>
          <c:x val="0"/>
          <c:y val="0.32670450284623531"/>
          <c:w val="0.66649059492563434"/>
          <c:h val="0.66650441422094964"/>
        </c:manualLayout>
      </c:layout>
      <c:pie3DChart>
        <c:varyColors val="1"/>
        <c:ser>
          <c:idx val="0"/>
          <c:order val="0"/>
          <c:tx>
            <c:strRef>
              <c:f>Лист1!$D$1</c:f>
              <c:strCache>
                <c:ptCount val="1"/>
                <c:pt idx="0">
                  <c:v>Якість знань</c:v>
                </c:pt>
              </c:strCache>
            </c:strRef>
          </c:tx>
          <c:explosion val="25"/>
          <c:dLbls>
            <c:showVal val="1"/>
            <c:showLeaderLines val="1"/>
          </c:dLbls>
          <c:cat>
            <c:strRef>
              <c:f>Лист1!$C$2:$C$6</c:f>
              <c:strCache>
                <c:ptCount val="5"/>
                <c:pt idx="0">
                  <c:v>5 клас</c:v>
                </c:pt>
                <c:pt idx="1">
                  <c:v>6 клас</c:v>
                </c:pt>
                <c:pt idx="2">
                  <c:v>7 клас   </c:v>
                </c:pt>
                <c:pt idx="3">
                  <c:v>8 клас</c:v>
                </c:pt>
                <c:pt idx="4">
                  <c:v>9 клас</c:v>
                </c:pt>
              </c:strCache>
            </c:strRef>
          </c:cat>
          <c:val>
            <c:numRef>
              <c:f>Лист1!$D$2:$D$6</c:f>
              <c:numCache>
                <c:formatCode>0.00%</c:formatCode>
                <c:ptCount val="5"/>
                <c:pt idx="0">
                  <c:v>0.61100000000000065</c:v>
                </c:pt>
                <c:pt idx="1">
                  <c:v>0.41200000000000031</c:v>
                </c:pt>
                <c:pt idx="2" formatCode="0%">
                  <c:v>0.4</c:v>
                </c:pt>
                <c:pt idx="3">
                  <c:v>0.31600000000000056</c:v>
                </c:pt>
                <c:pt idx="4">
                  <c:v>0.61500000000000099</c:v>
                </c:pt>
              </c:numCache>
            </c:numRef>
          </c:val>
        </c:ser>
      </c:pie3DChart>
    </c:plotArea>
    <c:legend>
      <c:legendPos val="r"/>
      <c:layout/>
    </c:legend>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86088" cy="501650"/>
          </a:xfrm>
          <a:prstGeom prst="rect">
            <a:avLst/>
          </a:prstGeom>
        </p:spPr>
        <p:txBody>
          <a:bodyPr vert="horz" lIns="92446" tIns="46223" rIns="92446" bIns="46223" rtlCol="0"/>
          <a:lstStyle>
            <a:lvl1pPr algn="l" eaLnBrk="1" fontAlgn="auto" hangingPunct="1">
              <a:spcBef>
                <a:spcPts val="0"/>
              </a:spcBef>
              <a:spcAft>
                <a:spcPts val="0"/>
              </a:spcAft>
              <a:defRPr sz="1200">
                <a:latin typeface="+mn-lt"/>
              </a:defRPr>
            </a:lvl1pPr>
          </a:lstStyle>
          <a:p>
            <a:pPr>
              <a:defRPr/>
            </a:pPr>
            <a:endParaRPr lang="ru-RU"/>
          </a:p>
        </p:txBody>
      </p:sp>
      <p:sp>
        <p:nvSpPr>
          <p:cNvPr id="3" name="Місце для дати 2"/>
          <p:cNvSpPr>
            <a:spLocks noGrp="1"/>
          </p:cNvSpPr>
          <p:nvPr>
            <p:ph type="dt" idx="1"/>
          </p:nvPr>
        </p:nvSpPr>
        <p:spPr>
          <a:xfrm>
            <a:off x="3900488" y="0"/>
            <a:ext cx="2986087" cy="501650"/>
          </a:xfrm>
          <a:prstGeom prst="rect">
            <a:avLst/>
          </a:prstGeom>
        </p:spPr>
        <p:txBody>
          <a:bodyPr vert="horz" lIns="92446" tIns="46223" rIns="92446" bIns="46223" rtlCol="0"/>
          <a:lstStyle>
            <a:lvl1pPr algn="r" eaLnBrk="1" fontAlgn="auto" hangingPunct="1">
              <a:spcBef>
                <a:spcPts val="0"/>
              </a:spcBef>
              <a:spcAft>
                <a:spcPts val="0"/>
              </a:spcAft>
              <a:defRPr sz="1200">
                <a:latin typeface="+mn-lt"/>
              </a:defRPr>
            </a:lvl1pPr>
          </a:lstStyle>
          <a:p>
            <a:pPr>
              <a:defRPr/>
            </a:pPr>
            <a:fld id="{1CEA732A-7808-4E0D-B00E-792379D0C852}" type="datetimeFigureOut">
              <a:rPr lang="ru-RU"/>
              <a:pPr>
                <a:defRPr/>
              </a:pPr>
              <a:t>24.08.2022</a:t>
            </a:fld>
            <a:endParaRPr lang="ru-RU"/>
          </a:p>
        </p:txBody>
      </p:sp>
      <p:sp>
        <p:nvSpPr>
          <p:cNvPr id="4" name="Місце для зображення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2446" tIns="46223" rIns="92446" bIns="46223" rtlCol="0" anchor="ctr"/>
          <a:lstStyle/>
          <a:p>
            <a:pPr lvl="0"/>
            <a:endParaRPr lang="ru-RU" noProof="0" smtClean="0"/>
          </a:p>
        </p:txBody>
      </p:sp>
      <p:sp>
        <p:nvSpPr>
          <p:cNvPr id="5" name="Місце для нотаток 4"/>
          <p:cNvSpPr>
            <a:spLocks noGrp="1"/>
          </p:cNvSpPr>
          <p:nvPr>
            <p:ph type="body" sz="quarter" idx="3"/>
          </p:nvPr>
        </p:nvSpPr>
        <p:spPr>
          <a:xfrm>
            <a:off x="688975" y="4759325"/>
            <a:ext cx="5510213" cy="4510088"/>
          </a:xfrm>
          <a:prstGeom prst="rect">
            <a:avLst/>
          </a:prstGeom>
        </p:spPr>
        <p:txBody>
          <a:bodyPr vert="horz" lIns="92446" tIns="46223" rIns="92446" bIns="46223" rtlCol="0">
            <a:normAutofit/>
          </a:bodyPr>
          <a:lstStyle/>
          <a:p>
            <a:pPr lvl="0"/>
            <a:r>
              <a:rPr lang="uk-UA" noProof="0" smtClean="0"/>
              <a:t>Зразок тексту</a:t>
            </a:r>
          </a:p>
          <a:p>
            <a:pPr lvl="1"/>
            <a:r>
              <a:rPr lang="uk-UA" noProof="0" smtClean="0"/>
              <a:t>Другий рівень</a:t>
            </a:r>
          </a:p>
          <a:p>
            <a:pPr lvl="2"/>
            <a:r>
              <a:rPr lang="uk-UA" noProof="0" smtClean="0"/>
              <a:t>Третій рівень</a:t>
            </a:r>
          </a:p>
          <a:p>
            <a:pPr lvl="3"/>
            <a:r>
              <a:rPr lang="uk-UA" noProof="0" smtClean="0"/>
              <a:t>Четвертий рівень</a:t>
            </a:r>
          </a:p>
          <a:p>
            <a:pPr lvl="4"/>
            <a:r>
              <a:rPr lang="uk-UA" noProof="0" smtClean="0"/>
              <a:t>П'ятий рівень</a:t>
            </a:r>
            <a:endParaRPr lang="ru-RU" noProof="0" smtClean="0"/>
          </a:p>
        </p:txBody>
      </p:sp>
      <p:sp>
        <p:nvSpPr>
          <p:cNvPr id="6" name="Місце для нижнього колонтитула 5"/>
          <p:cNvSpPr>
            <a:spLocks noGrp="1"/>
          </p:cNvSpPr>
          <p:nvPr>
            <p:ph type="ftr" sz="quarter" idx="4"/>
          </p:nvPr>
        </p:nvSpPr>
        <p:spPr>
          <a:xfrm>
            <a:off x="0" y="9517063"/>
            <a:ext cx="2986088" cy="501650"/>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Місце для номера слайда 6"/>
          <p:cNvSpPr>
            <a:spLocks noGrp="1"/>
          </p:cNvSpPr>
          <p:nvPr>
            <p:ph type="sldNum" sz="quarter" idx="5"/>
          </p:nvPr>
        </p:nvSpPr>
        <p:spPr>
          <a:xfrm>
            <a:off x="3900488" y="9517063"/>
            <a:ext cx="2986087" cy="501650"/>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a:latin typeface="Calibri" pitchFamily="34" charset="0"/>
              </a:defRPr>
            </a:lvl1pPr>
          </a:lstStyle>
          <a:p>
            <a:pPr>
              <a:defRPr/>
            </a:pPr>
            <a:fld id="{6720F728-F8D0-4922-BBA7-AEC6C2AB3FF3}" type="slidenum">
              <a:rPr lang="ru-RU" altLang="ru-RU"/>
              <a:pPr>
                <a:defRPr/>
              </a:pPr>
              <a:t>‹#›</a:t>
            </a:fld>
            <a:endParaRPr lang="ru-RU" altLang="ru-RU"/>
          </a:p>
        </p:txBody>
      </p:sp>
    </p:spTree>
    <p:extLst>
      <p:ext uri="{BB962C8B-B14F-4D97-AF65-F5344CB8AC3E}">
        <p14:creationId xmlns:p14="http://schemas.microsoft.com/office/powerpoint/2010/main" xmlns="" val="1291833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6720F728-F8D0-4922-BBA7-AEC6C2AB3FF3}" type="slidenum">
              <a:rPr lang="ru-RU" altLang="ru-RU" smtClean="0"/>
              <a:pPr>
                <a:defRPr/>
              </a:pPr>
              <a:t>1</a:t>
            </a:fld>
            <a:endParaRPr lang="ru-RU" altLang="ru-RU"/>
          </a:p>
        </p:txBody>
      </p:sp>
    </p:spTree>
    <p:extLst>
      <p:ext uri="{BB962C8B-B14F-4D97-AF65-F5344CB8AC3E}">
        <p14:creationId xmlns:p14="http://schemas.microsoft.com/office/powerpoint/2010/main" xmlns="" val="174809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pPr>
              <a:defRPr/>
            </a:pPr>
            <a:fld id="{6720F728-F8D0-4922-BBA7-AEC6C2AB3FF3}" type="slidenum">
              <a:rPr lang="ru-RU" altLang="ru-RU" smtClean="0"/>
              <a:pPr>
                <a:defRPr/>
              </a:pPr>
              <a:t>2</a:t>
            </a:fld>
            <a:endParaRPr lang="ru-RU" altLang="ru-RU"/>
          </a:p>
        </p:txBody>
      </p:sp>
    </p:spTree>
    <p:extLst>
      <p:ext uri="{BB962C8B-B14F-4D97-AF65-F5344CB8AC3E}">
        <p14:creationId xmlns:p14="http://schemas.microsoft.com/office/powerpoint/2010/main" xmlns="" val="781931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normAutofit/>
          </a:bodyPr>
          <a:lstStyle/>
          <a:p>
            <a:endParaRPr lang="uk-UA" dirty="0"/>
          </a:p>
        </p:txBody>
      </p:sp>
      <p:sp>
        <p:nvSpPr>
          <p:cNvPr id="4" name="Місце для номера слайда 3"/>
          <p:cNvSpPr>
            <a:spLocks noGrp="1"/>
          </p:cNvSpPr>
          <p:nvPr>
            <p:ph type="sldNum" sz="quarter" idx="10"/>
          </p:nvPr>
        </p:nvSpPr>
        <p:spPr/>
        <p:txBody>
          <a:bodyPr/>
          <a:lstStyle/>
          <a:p>
            <a:fld id="{F7CF8381-D97B-4085-AA92-DC35931DE2A3}" type="slidenum">
              <a:rPr lang="uk-UA" smtClean="0"/>
              <a:pPr/>
              <a:t>12</a:t>
            </a:fld>
            <a:endParaRPr lang="uk-UA"/>
          </a:p>
        </p:txBody>
      </p:sp>
    </p:spTree>
    <p:extLst>
      <p:ext uri="{BB962C8B-B14F-4D97-AF65-F5344CB8AC3E}">
        <p14:creationId xmlns:p14="http://schemas.microsoft.com/office/powerpoint/2010/main" xmlns="" val="2393141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pPr>
              <a:defRPr/>
            </a:pPr>
            <a:fld id="{6720F728-F8D0-4922-BBA7-AEC6C2AB3FF3}" type="slidenum">
              <a:rPr lang="ru-RU" altLang="ru-RU" smtClean="0"/>
              <a:pPr>
                <a:defRPr/>
              </a:pPr>
              <a:t>16</a:t>
            </a:fld>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pPr>
              <a:defRPr/>
            </a:pPr>
            <a:fld id="{6720F728-F8D0-4922-BBA7-AEC6C2AB3FF3}" type="slidenum">
              <a:rPr lang="ru-RU" altLang="ru-RU" smtClean="0"/>
              <a:pPr>
                <a:defRPr/>
              </a:pPr>
              <a:t>19</a:t>
            </a:fld>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pPr>
              <a:defRPr/>
            </a:pPr>
            <a:fld id="{6720F728-F8D0-4922-BBA7-AEC6C2AB3FF3}" type="slidenum">
              <a:rPr lang="ru-RU" altLang="ru-RU" smtClean="0"/>
              <a:pPr>
                <a:defRPr/>
              </a:pPr>
              <a:t>20</a:t>
            </a:fld>
            <a:endParaRPr lang="ru-RU" altLang="ru-RU"/>
          </a:p>
        </p:txBody>
      </p:sp>
    </p:spTree>
    <p:extLst>
      <p:ext uri="{BB962C8B-B14F-4D97-AF65-F5344CB8AC3E}">
        <p14:creationId xmlns:p14="http://schemas.microsoft.com/office/powerpoint/2010/main" xmlns="" val="320606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pPr>
              <a:defRPr/>
            </a:pPr>
            <a:fld id="{6720F728-F8D0-4922-BBA7-AEC6C2AB3FF3}" type="slidenum">
              <a:rPr lang="ru-RU" altLang="ru-RU" smtClean="0"/>
              <a:pPr>
                <a:defRPr/>
              </a:pPr>
              <a:t>31</a:t>
            </a:fld>
            <a:endParaRPr lang="ru-RU" altLang="ru-RU"/>
          </a:p>
        </p:txBody>
      </p:sp>
    </p:spTree>
    <p:extLst>
      <p:ext uri="{BB962C8B-B14F-4D97-AF65-F5344CB8AC3E}">
        <p14:creationId xmlns:p14="http://schemas.microsoft.com/office/powerpoint/2010/main" xmlns="" val="229377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pPr>
              <a:defRPr/>
            </a:pPr>
            <a:fld id="{6720F728-F8D0-4922-BBA7-AEC6C2AB3FF3}" type="slidenum">
              <a:rPr lang="ru-RU" altLang="ru-RU" smtClean="0"/>
              <a:pPr>
                <a:defRPr/>
              </a:pPr>
              <a:t>32</a:t>
            </a:fld>
            <a:endParaRPr lang="ru-RU" altLang="ru-RU"/>
          </a:p>
        </p:txBody>
      </p:sp>
    </p:spTree>
    <p:extLst>
      <p:ext uri="{BB962C8B-B14F-4D97-AF65-F5344CB8AC3E}">
        <p14:creationId xmlns:p14="http://schemas.microsoft.com/office/powerpoint/2010/main" xmlns="" val="686116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6"/>
          <p:cNvGrpSpPr>
            <a:grpSpLocks/>
          </p:cNvGrpSpPr>
          <p:nvPr/>
        </p:nvGrpSpPr>
        <p:grpSpPr bwMode="auto">
          <a:xfrm>
            <a:off x="-7938" y="-7938"/>
            <a:ext cx="9169401" cy="6873876"/>
            <a:chOff x="-8466" y="-8468"/>
            <a:chExt cx="9169804" cy="6874935"/>
          </a:xfrm>
        </p:grpSpPr>
        <p:cxnSp>
          <p:nvCxnSpPr>
            <p:cNvPr id="5" name="Straight Connector 16"/>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7"/>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3"/>
          <p:cNvSpPr>
            <a:spLocks noGrp="1"/>
          </p:cNvSpPr>
          <p:nvPr>
            <p:ph type="dt" sz="half" idx="10"/>
          </p:nvPr>
        </p:nvSpPr>
        <p:spPr/>
        <p:txBody>
          <a:bodyPr/>
          <a:lstStyle>
            <a:lvl1pPr>
              <a:defRPr/>
            </a:lvl1pPr>
          </a:lstStyle>
          <a:p>
            <a:pPr>
              <a:defRPr/>
            </a:pPr>
            <a:fld id="{D63DF026-482C-48EE-B112-0390CCCD5E7F}" type="datetimeFigureOut">
              <a:rPr lang="ru-RU"/>
              <a:pPr>
                <a:defRPr/>
              </a:pPr>
              <a:t>24.08.2022</a:t>
            </a:fld>
            <a:endParaRPr lang="ru-RU"/>
          </a:p>
        </p:txBody>
      </p:sp>
      <p:sp>
        <p:nvSpPr>
          <p:cNvPr id="16" name="Footer Placeholder 4"/>
          <p:cNvSpPr>
            <a:spLocks noGrp="1"/>
          </p:cNvSpPr>
          <p:nvPr>
            <p:ph type="ftr" sz="quarter" idx="11"/>
          </p:nvPr>
        </p:nvSpPr>
        <p:spPr/>
        <p:txBody>
          <a:bodyPr/>
          <a:lstStyle>
            <a:lvl1pPr>
              <a:defRPr/>
            </a:lvl1pPr>
          </a:lstStyle>
          <a:p>
            <a:pPr>
              <a:defRPr/>
            </a:pPr>
            <a:endParaRPr lang="ru-RU"/>
          </a:p>
        </p:txBody>
      </p:sp>
      <p:sp>
        <p:nvSpPr>
          <p:cNvPr id="17" name="Slide Number Placeholder 5"/>
          <p:cNvSpPr>
            <a:spLocks noGrp="1"/>
          </p:cNvSpPr>
          <p:nvPr>
            <p:ph type="sldNum" sz="quarter" idx="12"/>
          </p:nvPr>
        </p:nvSpPr>
        <p:spPr/>
        <p:txBody>
          <a:bodyPr/>
          <a:lstStyle>
            <a:lvl1pPr>
              <a:defRPr/>
            </a:lvl1pPr>
          </a:lstStyle>
          <a:p>
            <a:pPr>
              <a:defRPr/>
            </a:pPr>
            <a:fld id="{33AEF57A-0610-4F8D-B1F4-5D442925FE9D}" type="slidenum">
              <a:rPr lang="ru-RU" altLang="ru-RU"/>
              <a:pPr>
                <a:defRPr/>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4D685C93-DE46-4357-8221-164C37892BF0}" type="datetimeFigureOut">
              <a:rPr lang="ru-RU"/>
              <a:pPr>
                <a:defRPr/>
              </a:pPr>
              <a:t>24.08.2022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838CDB0F-F102-48BB-9BB0-5E2460C7B50B}" type="slidenum">
              <a:rPr lang="ru-RU" altLang="ru-RU"/>
              <a:pPr>
                <a:defRPr/>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8000" smtClean="0">
                <a:solidFill>
                  <a:srgbClr val="C0E474"/>
                </a:solidFill>
              </a:rPr>
              <a:t>“</a:t>
            </a:r>
          </a:p>
        </p:txBody>
      </p:sp>
      <p:sp>
        <p:nvSpPr>
          <p:cNvPr id="6" name="TextBox 5"/>
          <p:cNvSpPr txBox="1">
            <a:spLocks noChangeArrowheads="1"/>
          </p:cNvSpPr>
          <p:nvPr/>
        </p:nvSpPr>
        <p:spPr bwMode="auto">
          <a:xfrm>
            <a:off x="6748463" y="2886075"/>
            <a:ext cx="457200" cy="585788"/>
          </a:xfrm>
          <a:prstGeom prst="rect">
            <a:avLst/>
          </a:prstGeom>
          <a:no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8000" smtClean="0">
                <a:solidFill>
                  <a:srgbClr val="C0E474"/>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3"/>
          <p:cNvSpPr>
            <a:spLocks noGrp="1"/>
          </p:cNvSpPr>
          <p:nvPr>
            <p:ph type="dt" sz="half" idx="14"/>
          </p:nvPr>
        </p:nvSpPr>
        <p:spPr/>
        <p:txBody>
          <a:bodyPr/>
          <a:lstStyle>
            <a:lvl1pPr>
              <a:defRPr/>
            </a:lvl1pPr>
          </a:lstStyle>
          <a:p>
            <a:pPr>
              <a:defRPr/>
            </a:pPr>
            <a:fld id="{A76C4971-AE8C-4392-83BB-EC2732319276}" type="datetimeFigureOut">
              <a:rPr lang="ru-RU"/>
              <a:pPr>
                <a:defRPr/>
              </a:pPr>
              <a:t>24.08.2022</a:t>
            </a:fld>
            <a:endParaRPr lang="ru-RU"/>
          </a:p>
        </p:txBody>
      </p:sp>
      <p:sp>
        <p:nvSpPr>
          <p:cNvPr id="8" name="Footer Placeholder 4"/>
          <p:cNvSpPr>
            <a:spLocks noGrp="1"/>
          </p:cNvSpPr>
          <p:nvPr>
            <p:ph type="ftr" sz="quarter" idx="15"/>
          </p:nvPr>
        </p:nvSpPr>
        <p:spPr/>
        <p:txBody>
          <a:bodyPr/>
          <a:lstStyle>
            <a:lvl1pPr>
              <a:defRPr/>
            </a:lvl1pPr>
          </a:lstStyle>
          <a:p>
            <a:pPr>
              <a:defRPr/>
            </a:pPr>
            <a:endParaRPr lang="ru-RU"/>
          </a:p>
        </p:txBody>
      </p:sp>
      <p:sp>
        <p:nvSpPr>
          <p:cNvPr id="9" name="Slide Number Placeholder 5"/>
          <p:cNvSpPr>
            <a:spLocks noGrp="1"/>
          </p:cNvSpPr>
          <p:nvPr>
            <p:ph type="sldNum" sz="quarter" idx="16"/>
          </p:nvPr>
        </p:nvSpPr>
        <p:spPr/>
        <p:txBody>
          <a:bodyPr/>
          <a:lstStyle>
            <a:lvl1pPr>
              <a:defRPr/>
            </a:lvl1pPr>
          </a:lstStyle>
          <a:p>
            <a:pPr>
              <a:defRPr/>
            </a:pPr>
            <a:fld id="{A5D8F4B6-7313-40C7-8EC0-55DED7E08F56}" type="slidenum">
              <a:rPr lang="ru-RU" altLang="ru-RU"/>
              <a:pPr>
                <a:defRPr/>
              </a:pPr>
              <a:t>‹#›</a:t>
            </a:fld>
            <a:endParaRPr lang="ru-RU" alt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14E452CA-7749-4BAB-B973-41E66337D6BE}" type="datetimeFigureOut">
              <a:rPr lang="ru-RU"/>
              <a:pPr>
                <a:defRPr/>
              </a:pPr>
              <a:t>24.08.2022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88507CC-6E73-4A57-80C3-FE47A0F88603}" type="slidenum">
              <a:rPr lang="ru-RU" altLang="ru-RU"/>
              <a:pPr>
                <a:defRPr/>
              </a:pPr>
              <a:t>‹#›</a:t>
            </a:fld>
            <a:endParaRPr lang="ru-RU" alt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8000" smtClean="0">
                <a:solidFill>
                  <a:srgbClr val="C0E474"/>
                </a:solidFill>
              </a:rPr>
              <a:t>“</a:t>
            </a:r>
          </a:p>
        </p:txBody>
      </p:sp>
      <p:sp>
        <p:nvSpPr>
          <p:cNvPr id="6" name="TextBox 5"/>
          <p:cNvSpPr txBox="1">
            <a:spLocks noChangeArrowheads="1"/>
          </p:cNvSpPr>
          <p:nvPr/>
        </p:nvSpPr>
        <p:spPr bwMode="auto">
          <a:xfrm>
            <a:off x="6748463" y="2886075"/>
            <a:ext cx="457200" cy="585788"/>
          </a:xfrm>
          <a:prstGeom prst="rect">
            <a:avLst/>
          </a:prstGeom>
          <a:no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8000" smtClean="0">
                <a:solidFill>
                  <a:srgbClr val="C0E474"/>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3"/>
          <p:cNvSpPr>
            <a:spLocks noGrp="1"/>
          </p:cNvSpPr>
          <p:nvPr>
            <p:ph type="dt" sz="half" idx="14"/>
          </p:nvPr>
        </p:nvSpPr>
        <p:spPr/>
        <p:txBody>
          <a:bodyPr/>
          <a:lstStyle>
            <a:lvl1pPr>
              <a:defRPr/>
            </a:lvl1pPr>
          </a:lstStyle>
          <a:p>
            <a:pPr>
              <a:defRPr/>
            </a:pPr>
            <a:fld id="{2F9D45FB-496C-44E8-94AD-2A514A5293F5}" type="datetimeFigureOut">
              <a:rPr lang="ru-RU"/>
              <a:pPr>
                <a:defRPr/>
              </a:pPr>
              <a:t>24.08.2022</a:t>
            </a:fld>
            <a:endParaRPr lang="ru-RU"/>
          </a:p>
        </p:txBody>
      </p:sp>
      <p:sp>
        <p:nvSpPr>
          <p:cNvPr id="8" name="Footer Placeholder 4"/>
          <p:cNvSpPr>
            <a:spLocks noGrp="1"/>
          </p:cNvSpPr>
          <p:nvPr>
            <p:ph type="ftr" sz="quarter" idx="15"/>
          </p:nvPr>
        </p:nvSpPr>
        <p:spPr/>
        <p:txBody>
          <a:bodyPr/>
          <a:lstStyle>
            <a:lvl1pPr>
              <a:defRPr/>
            </a:lvl1pPr>
          </a:lstStyle>
          <a:p>
            <a:pPr>
              <a:defRPr/>
            </a:pPr>
            <a:endParaRPr lang="ru-RU"/>
          </a:p>
        </p:txBody>
      </p:sp>
      <p:sp>
        <p:nvSpPr>
          <p:cNvPr id="9" name="Slide Number Placeholder 5"/>
          <p:cNvSpPr>
            <a:spLocks noGrp="1"/>
          </p:cNvSpPr>
          <p:nvPr>
            <p:ph type="sldNum" sz="quarter" idx="16"/>
          </p:nvPr>
        </p:nvSpPr>
        <p:spPr/>
        <p:txBody>
          <a:bodyPr/>
          <a:lstStyle>
            <a:lvl1pPr>
              <a:defRPr/>
            </a:lvl1pPr>
          </a:lstStyle>
          <a:p>
            <a:pPr>
              <a:defRPr/>
            </a:pPr>
            <a:fld id="{9E34D422-EFF3-4A8D-AED1-5B029B4EBF1D}" type="slidenum">
              <a:rPr lang="ru-RU" altLang="ru-RU"/>
              <a:pPr>
                <a:defRPr/>
              </a:pPr>
              <a:t>‹#›</a:t>
            </a:fld>
            <a:endParaRPr lang="ru-RU" alt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4"/>
          </p:nvPr>
        </p:nvSpPr>
        <p:spPr/>
        <p:txBody>
          <a:bodyPr/>
          <a:lstStyle>
            <a:lvl1pPr>
              <a:defRPr/>
            </a:lvl1pPr>
          </a:lstStyle>
          <a:p>
            <a:pPr>
              <a:defRPr/>
            </a:pPr>
            <a:fld id="{226286A7-8FEE-4894-8A5F-CF777E8F65A5}" type="datetimeFigureOut">
              <a:rPr lang="ru-RU"/>
              <a:pPr>
                <a:defRPr/>
              </a:pPr>
              <a:t>24.08.2022</a:t>
            </a:fld>
            <a:endParaRPr lang="ru-RU"/>
          </a:p>
        </p:txBody>
      </p:sp>
      <p:sp>
        <p:nvSpPr>
          <p:cNvPr id="6" name="Footer Placeholder 4"/>
          <p:cNvSpPr>
            <a:spLocks noGrp="1"/>
          </p:cNvSpPr>
          <p:nvPr>
            <p:ph type="ftr" sz="quarter" idx="15"/>
          </p:nvPr>
        </p:nvSpPr>
        <p:spPr/>
        <p:txBody>
          <a:bodyPr/>
          <a:lstStyle>
            <a:lvl1pPr>
              <a:defRPr/>
            </a:lvl1pPr>
          </a:lstStyle>
          <a:p>
            <a:pPr>
              <a:defRPr/>
            </a:pPr>
            <a:endParaRPr lang="ru-RU"/>
          </a:p>
        </p:txBody>
      </p:sp>
      <p:sp>
        <p:nvSpPr>
          <p:cNvPr id="7" name="Slide Number Placeholder 5"/>
          <p:cNvSpPr>
            <a:spLocks noGrp="1"/>
          </p:cNvSpPr>
          <p:nvPr>
            <p:ph type="sldNum" sz="quarter" idx="16"/>
          </p:nvPr>
        </p:nvSpPr>
        <p:spPr/>
        <p:txBody>
          <a:bodyPr/>
          <a:lstStyle>
            <a:lvl1pPr>
              <a:defRPr/>
            </a:lvl1pPr>
          </a:lstStyle>
          <a:p>
            <a:pPr>
              <a:defRPr/>
            </a:pPr>
            <a:fld id="{03C23806-6675-4040-BF39-0AC04B50A1F4}" type="slidenum">
              <a:rPr lang="ru-RU" altLang="ru-RU"/>
              <a:pPr>
                <a:defRPr/>
              </a:pPr>
              <a:t>‹#›</a:t>
            </a:fld>
            <a:endParaRPr lang="ru-RU" alt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D4754633-2466-4EE7-B07D-BE48DC2B8302}" type="datetimeFigureOut">
              <a:rPr lang="ru-RU"/>
              <a:pPr>
                <a:defRPr/>
              </a:pPr>
              <a:t>24.08.2022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D71C34B6-1E59-42FB-9DDD-327C13AE0336}" type="slidenum">
              <a:rPr lang="ru-RU" altLang="ru-RU"/>
              <a:pPr>
                <a:defRPr/>
              </a:pPr>
              <a:t>‹#›</a:t>
            </a:fld>
            <a:endParaRPr lang="ru-RU" alt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674E7B05-5E28-4BD5-B07C-5AFB2EFDC3E3}" type="datetimeFigureOut">
              <a:rPr lang="ru-RU"/>
              <a:pPr>
                <a:defRPr/>
              </a:pPr>
              <a:t>24.08.2022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71469512-B395-470B-81B8-ED7CE0F1D67F}" type="slidenum">
              <a:rPr lang="ru-RU" altLang="ru-RU"/>
              <a:pPr>
                <a:defRPr/>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DABC9E90-E46A-4183-91FC-1C215A581435}" type="datetimeFigureOut">
              <a:rPr lang="ru-RU"/>
              <a:pPr>
                <a:defRPr/>
              </a:pPr>
              <a:t>24.08.2022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6BFE2FE-5ACC-48FC-8EDA-1266C63C5704}" type="slidenum">
              <a:rPr lang="ru-RU" altLang="ru-RU"/>
              <a:pPr>
                <a:defRPr/>
              </a:pPr>
              <a:t>‹#›</a:t>
            </a:fld>
            <a:endParaRPr lang="ru-RU"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8B80864F-8B7E-4761-BB6A-A901465ECE03}" type="datetimeFigureOut">
              <a:rPr lang="ru-RU"/>
              <a:pPr>
                <a:defRPr/>
              </a:pPr>
              <a:t>24.08.2022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B812E921-537E-43AF-B5DC-C39807283461}" type="slidenum">
              <a:rPr lang="ru-RU" altLang="ru-RU"/>
              <a:pPr>
                <a:defRPr/>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004F6633-1B0D-4DDE-97C9-D1693B94BDC1}" type="datetimeFigureOut">
              <a:rPr lang="ru-RU"/>
              <a:pPr>
                <a:defRPr/>
              </a:pPr>
              <a:t>24.08.2022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3002270F-7D19-439F-B4FC-907A75623652}" type="slidenum">
              <a:rPr lang="ru-RU" altLang="ru-RU"/>
              <a:pPr>
                <a:defRPr/>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F57C704C-09BA-44F4-98E2-E5F25EB1FAC7}" type="datetimeFigureOut">
              <a:rPr lang="ru-RU"/>
              <a:pPr>
                <a:defRPr/>
              </a:pPr>
              <a:t>24.08.2022</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220D08C9-F598-4999-AD9A-285520FA9009}" type="slidenum">
              <a:rPr lang="ru-RU" altLang="ru-RU"/>
              <a:pPr>
                <a:defRPr/>
              </a:pPr>
              <a:t>‹#›</a:t>
            </a:fld>
            <a:endParaRPr lang="ru-RU"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60BCE813-9AD3-4083-B651-AC55C1A98E85}" type="datetimeFigureOut">
              <a:rPr lang="ru-RU"/>
              <a:pPr>
                <a:defRPr/>
              </a:pPr>
              <a:t>24.08.2022</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7F99AE35-57C8-4967-AC3C-F2EF1C6B7585}" type="slidenum">
              <a:rPr lang="ru-RU" altLang="ru-RU"/>
              <a:pPr>
                <a:defRPr/>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B29294-F317-48D0-AE16-9B92134CD13A}" type="datetimeFigureOut">
              <a:rPr lang="ru-RU"/>
              <a:pPr>
                <a:defRPr/>
              </a:pPr>
              <a:t>24.08.2022</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BC6307F8-FA4A-47C6-A5B8-EBFDFEA7CC9A}" type="slidenum">
              <a:rPr lang="ru-RU" altLang="ru-RU"/>
              <a:pPr>
                <a:defRPr/>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695DA855-4869-4ED1-8886-A1B73BE62E64}" type="datetimeFigureOut">
              <a:rPr lang="ru-RU"/>
              <a:pPr>
                <a:defRPr/>
              </a:pPr>
              <a:t>24.08.2022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8A28A6F1-EA9E-4050-A187-9D7B3B020CB9}" type="slidenum">
              <a:rPr lang="ru-RU" altLang="ru-RU"/>
              <a:pPr>
                <a:defRPr/>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43C77B5C-F7AA-4C79-81B4-77057F32A339}" type="datetimeFigureOut">
              <a:rPr lang="ru-RU"/>
              <a:pPr>
                <a:defRPr/>
              </a:pPr>
              <a:t>24.08.2022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574FBE4-2BB4-4A5B-8755-5812497FC57F}" type="slidenum">
              <a:rPr lang="ru-RU" altLang="ru-RU"/>
              <a:pPr>
                <a:defRPr/>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16"/>
          <p:cNvGrpSpPr>
            <a:grpSpLocks/>
          </p:cNvGrpSpPr>
          <p:nvPr/>
        </p:nvGrpSpPr>
        <p:grpSpPr bwMode="auto">
          <a:xfrm>
            <a:off x="-7938"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123" name="Title Placeholder 1"/>
          <p:cNvSpPr>
            <a:spLocks noGrp="1"/>
          </p:cNvSpPr>
          <p:nvPr>
            <p:ph type="title"/>
          </p:nvPr>
        </p:nvSpPr>
        <p:spPr bwMode="auto">
          <a:xfrm>
            <a:off x="609600" y="609600"/>
            <a:ext cx="6348413" cy="132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заголовка</a:t>
            </a:r>
            <a:endParaRPr lang="en-US" altLang="ru-RU" smtClean="0"/>
          </a:p>
        </p:txBody>
      </p:sp>
      <p:sp>
        <p:nvSpPr>
          <p:cNvPr id="5124" name="Text Placeholder 2"/>
          <p:cNvSpPr>
            <a:spLocks noGrp="1"/>
          </p:cNvSpPr>
          <p:nvPr>
            <p:ph type="body" idx="1"/>
          </p:nvPr>
        </p:nvSpPr>
        <p:spPr bwMode="auto">
          <a:xfrm>
            <a:off x="609600" y="2160588"/>
            <a:ext cx="6348413" cy="3881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pPr>
              <a:defRPr/>
            </a:pPr>
            <a:fld id="{6318E040-C0B8-499C-A985-4CA8D901AFE2}" type="datetimeFigureOut">
              <a:rPr lang="ru-RU"/>
              <a:pPr>
                <a:defRPr/>
              </a:pPr>
              <a:t>24.08.2022</a:t>
            </a:fld>
            <a:endParaRPr lang="ru-RU"/>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a:defRPr/>
            </a:pPr>
            <a:endParaRPr lang="ru-RU"/>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accent1"/>
                </a:solidFill>
              </a:defRPr>
            </a:lvl1pPr>
          </a:lstStyle>
          <a:p>
            <a:pPr>
              <a:defRPr/>
            </a:pPr>
            <a:fld id="{256F6768-14F8-4E48-B118-56F08B4CA40A}"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4879"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 id="2147484874" r:id="rId10"/>
    <p:sldLayoutId id="2147484880" r:id="rId11"/>
    <p:sldLayoutId id="2147484875" r:id="rId12"/>
    <p:sldLayoutId id="2147484881" r:id="rId13"/>
    <p:sldLayoutId id="2147484876" r:id="rId14"/>
    <p:sldLayoutId id="2147484877" r:id="rId15"/>
    <p:sldLayoutId id="2147484878"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sz="3200"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6622" y="0"/>
            <a:ext cx="7772400" cy="1470025"/>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200" b="1" spc="50" dirty="0" err="1">
                <a:ln w="11430"/>
                <a:solidFill>
                  <a:schemeClr val="accent2">
                    <a:lumMod val="50000"/>
                  </a:schemeClr>
                </a:solidFill>
                <a:effectLst>
                  <a:outerShdw blurRad="76200" dist="50800" dir="5400000" algn="tl" rotWithShape="0">
                    <a:srgbClr val="000000">
                      <a:alpha val="65000"/>
                    </a:srgbClr>
                  </a:outerShdw>
                </a:effectLst>
                <a:latin typeface="Arial Black" pitchFamily="34" charset="0"/>
              </a:rPr>
              <a:t>Вовчинецька</a:t>
            </a:r>
            <a:r>
              <a:rPr lang="uk-UA" sz="3200" b="1" spc="50" dirty="0">
                <a:ln w="11430"/>
                <a:solidFill>
                  <a:schemeClr val="accent2">
                    <a:lumMod val="50000"/>
                  </a:schemeClr>
                </a:solidFill>
                <a:effectLst>
                  <a:outerShdw blurRad="76200" dist="50800" dir="5400000" algn="tl" rotWithShape="0">
                    <a:srgbClr val="000000">
                      <a:alpha val="65000"/>
                    </a:srgbClr>
                  </a:outerShdw>
                </a:effectLst>
                <a:latin typeface="Arial Black" pitchFamily="34" charset="0"/>
              </a:rPr>
              <a:t> гімназія </a:t>
            </a:r>
            <a:br>
              <a:rPr lang="uk-UA" sz="3200" b="1" spc="50" dirty="0">
                <a:ln w="11430"/>
                <a:solidFill>
                  <a:schemeClr val="accent2">
                    <a:lumMod val="50000"/>
                  </a:schemeClr>
                </a:solidFill>
                <a:effectLst>
                  <a:outerShdw blurRad="76200" dist="50800" dir="5400000" algn="tl" rotWithShape="0">
                    <a:srgbClr val="000000">
                      <a:alpha val="65000"/>
                    </a:srgbClr>
                  </a:outerShdw>
                </a:effectLst>
                <a:latin typeface="Arial Black" pitchFamily="34" charset="0"/>
              </a:rPr>
            </a:br>
            <a:r>
              <a:rPr lang="uk-UA" sz="3200" b="1" spc="50" dirty="0">
                <a:ln w="11430"/>
                <a:solidFill>
                  <a:schemeClr val="accent2">
                    <a:lumMod val="50000"/>
                  </a:schemeClr>
                </a:solidFill>
                <a:effectLst>
                  <a:outerShdw blurRad="76200" dist="50800" dir="5400000" algn="tl" rotWithShape="0">
                    <a:srgbClr val="000000">
                      <a:alpha val="65000"/>
                    </a:srgbClr>
                  </a:outerShdw>
                </a:effectLst>
                <a:latin typeface="Arial Black" pitchFamily="34" charset="0"/>
              </a:rPr>
              <a:t>Івано-Франківської міської </a:t>
            </a:r>
            <a:r>
              <a:rPr lang="uk-UA" sz="3200" b="1" spc="50" dirty="0" smtClean="0">
                <a:ln w="11430"/>
                <a:solidFill>
                  <a:schemeClr val="accent2">
                    <a:lumMod val="50000"/>
                  </a:schemeClr>
                </a:solidFill>
                <a:effectLst>
                  <a:outerShdw blurRad="76200" dist="50800" dir="5400000" algn="tl" rotWithShape="0">
                    <a:srgbClr val="000000">
                      <a:alpha val="65000"/>
                    </a:srgbClr>
                  </a:outerShdw>
                </a:effectLst>
                <a:latin typeface="Arial Black" pitchFamily="34" charset="0"/>
              </a:rPr>
              <a:t>ради</a:t>
            </a:r>
            <a:endParaRPr lang="uk-UA" sz="3200" b="1" spc="50" dirty="0">
              <a:ln w="11430"/>
              <a:solidFill>
                <a:schemeClr val="accent2">
                  <a:lumMod val="50000"/>
                </a:schemeClr>
              </a:solidFill>
              <a:effectLst>
                <a:outerShdw blurRad="76200" dist="50800" dir="5400000" algn="tl" rotWithShape="0">
                  <a:srgbClr val="000000">
                    <a:alpha val="65000"/>
                  </a:srgbClr>
                </a:outerShdw>
              </a:effectLst>
              <a:latin typeface="Arial Black" pitchFamily="34" charset="0"/>
            </a:endParaRPr>
          </a:p>
        </p:txBody>
      </p:sp>
      <p:sp>
        <p:nvSpPr>
          <p:cNvPr id="3" name="Підзаголовок 2"/>
          <p:cNvSpPr>
            <a:spLocks noGrp="1"/>
          </p:cNvSpPr>
          <p:nvPr>
            <p:ph type="subTitle" idx="1"/>
          </p:nvPr>
        </p:nvSpPr>
        <p:spPr>
          <a:xfrm>
            <a:off x="214282" y="1357298"/>
            <a:ext cx="8749636" cy="1857388"/>
          </a:xfrm>
        </p:spPr>
        <p:txBody>
          <a:bodyPr>
            <a:normAutofit fontScale="550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uk-UA" sz="4400" b="1" u="sng" dirty="0" smtClean="0">
                <a:ln w="11430"/>
                <a:solidFill>
                  <a:schemeClr val="accent2">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МЕТА</a:t>
            </a:r>
            <a:r>
              <a:rPr lang="ru-RU" sz="4400" b="1" u="sng" dirty="0">
                <a:ln w="11430"/>
                <a:solidFill>
                  <a:schemeClr val="accent2">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ru-RU" sz="4400" b="1" u="sng" dirty="0" smtClean="0">
                <a:ln w="11430"/>
                <a:solidFill>
                  <a:schemeClr val="accent2">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ЗАКЛАДУ:</a:t>
            </a:r>
            <a:endParaRPr lang="uk-UA" sz="4400" b="1" u="sng" dirty="0">
              <a:ln w="11430"/>
              <a:solidFill>
                <a:schemeClr val="accent2">
                  <a:lumMod val="50000"/>
                </a:schemeClr>
              </a:solidFill>
              <a:effectLst>
                <a:outerShdw blurRad="50800" dist="39000" dir="5460000" algn="tl">
                  <a:srgbClr val="000000">
                    <a:alpha val="38000"/>
                  </a:srgbClr>
                </a:outerShdw>
              </a:effectLst>
              <a:latin typeface="Times New Roman" pitchFamily="18" charset="0"/>
              <a:cs typeface="Times New Roman" pitchFamily="18" charset="0"/>
            </a:endParaRPr>
          </a:p>
          <a:p>
            <a:pPr algn="just"/>
            <a:r>
              <a:rPr lang="uk-UA" sz="5800" dirty="0">
                <a:ln w="11430"/>
                <a:solidFill>
                  <a:schemeClr val="tx1"/>
                </a:solidFill>
                <a:effectLst>
                  <a:outerShdw blurRad="50800" dist="39000" dir="5460000" algn="tl">
                    <a:srgbClr val="000000">
                      <a:alpha val="38000"/>
                    </a:srgbClr>
                  </a:outerShdw>
                </a:effectLst>
                <a:latin typeface="Times New Roman" pitchFamily="18" charset="0"/>
                <a:cs typeface="Times New Roman" pitchFamily="18" charset="0"/>
              </a:rPr>
              <a:t>Створення сприятливого освітнього середовища для духовного, </a:t>
            </a:r>
            <a:r>
              <a:rPr lang="uk-UA" sz="5800" dirty="0" smtClean="0">
                <a:ln w="11430"/>
                <a:solidFill>
                  <a:schemeClr val="tx1"/>
                </a:solidFill>
                <a:effectLst>
                  <a:outerShdw blurRad="50800" dist="39000" dir="5460000" algn="tl">
                    <a:srgbClr val="000000">
                      <a:alpha val="38000"/>
                    </a:srgbClr>
                  </a:outerShdw>
                </a:effectLst>
                <a:latin typeface="Times New Roman" pitchFamily="18" charset="0"/>
                <a:cs typeface="Times New Roman" pitchFamily="18" charset="0"/>
              </a:rPr>
              <a:t>творчого, </a:t>
            </a:r>
            <a:r>
              <a:rPr lang="uk-UA" sz="5800" dirty="0">
                <a:ln w="11430"/>
                <a:solidFill>
                  <a:schemeClr val="tx1"/>
                </a:solidFill>
                <a:effectLst>
                  <a:outerShdw blurRad="50800" dist="39000" dir="5460000" algn="tl">
                    <a:srgbClr val="000000">
                      <a:alpha val="38000"/>
                    </a:srgbClr>
                  </a:outerShdw>
                </a:effectLst>
                <a:latin typeface="Times New Roman" pitchFamily="18" charset="0"/>
                <a:cs typeface="Times New Roman" pitchFamily="18" charset="0"/>
              </a:rPr>
              <a:t>інтелектуального розвитку </a:t>
            </a:r>
            <a:r>
              <a:rPr lang="uk-UA" sz="5800" dirty="0" smtClean="0">
                <a:ln w="11430"/>
                <a:solidFill>
                  <a:schemeClr val="tx1"/>
                </a:solidFill>
                <a:effectLst>
                  <a:outerShdw blurRad="50800" dist="39000" dir="5460000" algn="tl">
                    <a:srgbClr val="000000">
                      <a:alpha val="38000"/>
                    </a:srgbClr>
                  </a:outerShdw>
                </a:effectLst>
                <a:latin typeface="Times New Roman" pitchFamily="18" charset="0"/>
                <a:cs typeface="Times New Roman" pitchFamily="18" charset="0"/>
              </a:rPr>
              <a:t>й </a:t>
            </a:r>
            <a:r>
              <a:rPr lang="uk-UA" sz="5800" dirty="0">
                <a:ln w="11430"/>
                <a:solidFill>
                  <a:schemeClr val="tx1"/>
                </a:solidFill>
                <a:effectLst>
                  <a:outerShdw blurRad="50800" dist="39000" dir="5460000" algn="tl">
                    <a:srgbClr val="000000">
                      <a:alpha val="38000"/>
                    </a:srgbClr>
                  </a:outerShdw>
                </a:effectLst>
                <a:latin typeface="Times New Roman" pitchFamily="18" charset="0"/>
                <a:cs typeface="Times New Roman" pitchFamily="18" charset="0"/>
              </a:rPr>
              <a:t>самореалізації особистості дитини.</a:t>
            </a:r>
          </a:p>
          <a:p>
            <a:pPr algn="just"/>
            <a:endParaRPr lang="uk-U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Рисунок 3" descr="зображення_viber_2021-04-01_10-29-50.jpg"/>
          <p:cNvPicPr>
            <a:picLocks noChangeAspect="1"/>
          </p:cNvPicPr>
          <p:nvPr/>
        </p:nvPicPr>
        <p:blipFill>
          <a:blip r:embed="rId3" cstate="print"/>
          <a:stretch>
            <a:fillRect/>
          </a:stretch>
        </p:blipFill>
        <p:spPr>
          <a:xfrm>
            <a:off x="611560" y="3071810"/>
            <a:ext cx="2160000" cy="3765142"/>
          </a:xfrm>
          <a:prstGeom prst="rect">
            <a:avLst/>
          </a:prstGeom>
          <a:ln>
            <a:noFill/>
          </a:ln>
          <a:effectLst>
            <a:softEdge rad="112500"/>
          </a:effectLst>
        </p:spPr>
      </p:pic>
      <p:pic>
        <p:nvPicPr>
          <p:cNvPr id="5" name="Рисунок 4" descr="зображення_viber_2021-04-01_10-30-32.jpg"/>
          <p:cNvPicPr>
            <a:picLocks noChangeAspect="1"/>
          </p:cNvPicPr>
          <p:nvPr/>
        </p:nvPicPr>
        <p:blipFill>
          <a:blip r:embed="rId4" cstate="print"/>
          <a:stretch>
            <a:fillRect/>
          </a:stretch>
        </p:blipFill>
        <p:spPr>
          <a:xfrm>
            <a:off x="3707903" y="3071810"/>
            <a:ext cx="2160000" cy="3765140"/>
          </a:xfrm>
          <a:prstGeom prst="rect">
            <a:avLst/>
          </a:prstGeom>
          <a:ln>
            <a:noFill/>
          </a:ln>
          <a:effectLst>
            <a:softEdge rad="112500"/>
          </a:effectLst>
        </p:spPr>
      </p:pic>
      <p:pic>
        <p:nvPicPr>
          <p:cNvPr id="6" name="Рисунок 5" descr="зображення_viber_2021-04-01_10-27-17.jpg"/>
          <p:cNvPicPr>
            <a:picLocks noChangeAspect="1"/>
          </p:cNvPicPr>
          <p:nvPr/>
        </p:nvPicPr>
        <p:blipFill>
          <a:blip r:embed="rId5" cstate="print"/>
          <a:stretch>
            <a:fillRect/>
          </a:stretch>
        </p:blipFill>
        <p:spPr>
          <a:xfrm>
            <a:off x="6556720" y="3071810"/>
            <a:ext cx="2160000" cy="376514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24789"/>
            <a:ext cx="6348413" cy="13208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uk-UA" dirty="0" smtClean="0">
                <a:ln w="50800">
                  <a:solidFill>
                    <a:srgbClr val="000000"/>
                  </a:solidFill>
                </a:ln>
                <a:solidFill>
                  <a:srgbClr val="FF0000"/>
                </a:solidFill>
                <a:effectLst>
                  <a:outerShdw blurRad="38100" dist="38100" dir="2700000" algn="tl">
                    <a:srgbClr val="000000">
                      <a:alpha val="43137"/>
                    </a:srgbClr>
                  </a:outerShdw>
                </a:effectLst>
              </a:rPr>
              <a:t>Динаміка кількості учнів</a:t>
            </a:r>
            <a:endParaRPr lang="uk-UA" dirty="0">
              <a:ln w="50800">
                <a:solidFill>
                  <a:srgbClr val="000000"/>
                </a:solidFill>
              </a:ln>
              <a:solidFill>
                <a:srgbClr val="FF0000"/>
              </a:solidFill>
              <a:effectLst>
                <a:outerShdw blurRad="38100" dist="38100" dir="2700000" algn="tl">
                  <a:srgbClr val="000000">
                    <a:alpha val="43137"/>
                  </a:srgbClr>
                </a:outerShdw>
              </a:effectLst>
            </a:endParaRPr>
          </a:p>
        </p:txBody>
      </p:sp>
      <p:graphicFrame>
        <p:nvGraphicFramePr>
          <p:cNvPr id="8" name="Диаграмма 3"/>
          <p:cNvGraphicFramePr>
            <a:graphicFrameLocks noGrp="1"/>
          </p:cNvGraphicFramePr>
          <p:nvPr>
            <p:ph idx="1"/>
            <p:extLst>
              <p:ext uri="{D42A27DB-BD31-4B8C-83A1-F6EECF244321}">
                <p14:modId xmlns:p14="http://schemas.microsoft.com/office/powerpoint/2010/main" xmlns="" val="1905460876"/>
              </p:ext>
            </p:extLst>
          </p:nvPr>
        </p:nvGraphicFramePr>
        <p:xfrm>
          <a:off x="0" y="126876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uk-UA" b="1" spc="50" dirty="0" smtClean="0">
                <a:ln w="11430"/>
                <a:solidFill>
                  <a:schemeClr val="accent2">
                    <a:lumMod val="50000"/>
                  </a:schemeClr>
                </a:solidFill>
                <a:effectLst>
                  <a:outerShdw blurRad="76200" dist="50800" dir="5400000" algn="tl" rotWithShape="0">
                    <a:srgbClr val="000000">
                      <a:alpha val="65000"/>
                    </a:srgbClr>
                  </a:outerShdw>
                </a:effectLst>
              </a:rPr>
              <a:t>Соціальний паспорт </a:t>
            </a:r>
            <a:r>
              <a:rPr lang="uk-UA" b="1" spc="50" dirty="0" smtClean="0">
                <a:ln w="11430"/>
                <a:solidFill>
                  <a:schemeClr val="accent2">
                    <a:lumMod val="50000"/>
                  </a:schemeClr>
                </a:solidFill>
                <a:effectLst>
                  <a:outerShdw blurRad="38100" dist="38100" dir="2700000" algn="tl">
                    <a:srgbClr val="000000">
                      <a:alpha val="43137"/>
                    </a:srgbClr>
                  </a:outerShdw>
                </a:effectLst>
              </a:rPr>
              <a:t>гімназії</a:t>
            </a:r>
            <a:endParaRPr lang="uk-UA" b="1" spc="50" dirty="0">
              <a:ln w="11430"/>
              <a:solidFill>
                <a:schemeClr val="accent2">
                  <a:lumMod val="50000"/>
                </a:schemeClr>
              </a:solidFill>
              <a:effectLst>
                <a:outerShdw blurRad="38100" dist="38100" dir="2700000" algn="tl">
                  <a:srgbClr val="000000">
                    <a:alpha val="43137"/>
                  </a:srgbClr>
                </a:outerShdw>
              </a:effectLst>
            </a:endParaRPr>
          </a:p>
        </p:txBody>
      </p:sp>
      <p:graphicFrame>
        <p:nvGraphicFramePr>
          <p:cNvPr id="5" name="Місце для вмісту 4"/>
          <p:cNvGraphicFramePr>
            <a:graphicFrameLocks noGrp="1"/>
          </p:cNvGraphicFramePr>
          <p:nvPr>
            <p:ph sz="half" idx="1"/>
            <p:extLst>
              <p:ext uri="{D42A27DB-BD31-4B8C-83A1-F6EECF244321}">
                <p14:modId xmlns:p14="http://schemas.microsoft.com/office/powerpoint/2010/main" xmlns="" val="3930441826"/>
              </p:ext>
            </p:extLst>
          </p:nvPr>
        </p:nvGraphicFramePr>
        <p:xfrm>
          <a:off x="357158" y="1052737"/>
          <a:ext cx="5006930" cy="5588579"/>
        </p:xfrm>
        <a:graphic>
          <a:graphicData uri="http://schemas.openxmlformats.org/drawingml/2006/table">
            <a:tbl>
              <a:tblPr firstRow="1" bandRow="1">
                <a:tableStyleId>{5940675A-B579-460E-94D1-54222C63F5DA}</a:tableStyleId>
              </a:tblPr>
              <a:tblGrid>
                <a:gridCol w="4119395"/>
                <a:gridCol w="887535"/>
              </a:tblGrid>
              <a:tr h="686386">
                <a:tc>
                  <a:txBody>
                    <a:bodyPr/>
                    <a:lstStyle/>
                    <a:p>
                      <a:pPr algn="just"/>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діти, батьки яких є учасниками АТО </a:t>
                      </a:r>
                      <a:endParaRPr lang="uk-UA" sz="2000" b="0" cap="none" spc="0" dirty="0">
                        <a:ln w="12700">
                          <a:solidFill>
                            <a:schemeClr val="tx2">
                              <a:satMod val="155000"/>
                            </a:schemeClr>
                          </a:solidFill>
                          <a:prstDash val="solid"/>
                        </a:ln>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uk-UA" sz="16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8</a:t>
                      </a:r>
                      <a:endParaRPr lang="uk-UA" sz="16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a:txBody>
                  <a:tcPr anchor="ctr"/>
                </a:tc>
              </a:tr>
              <a:tr h="526310">
                <a:tc>
                  <a:txBody>
                    <a:bodyPr/>
                    <a:lstStyle/>
                    <a:p>
                      <a:pPr algn="just"/>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діти з багатодітних сімей</a:t>
                      </a:r>
                      <a:endParaRPr lang="uk-UA" sz="2000" b="0" cap="none" spc="0" dirty="0">
                        <a:ln w="12700">
                          <a:solidFill>
                            <a:schemeClr val="tx2">
                              <a:satMod val="155000"/>
                            </a:schemeClr>
                          </a:solidFill>
                          <a:prstDash val="solid"/>
                        </a:ln>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uk-UA" sz="16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50</a:t>
                      </a:r>
                      <a:endParaRPr lang="uk-UA" sz="16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a:txBody>
                  <a:tcPr anchor="ctr"/>
                </a:tc>
              </a:tr>
              <a:tr h="526310">
                <a:tc>
                  <a:txBody>
                    <a:bodyPr/>
                    <a:lstStyle/>
                    <a:p>
                      <a:pPr algn="just"/>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діти з малозабезпечених сімей</a:t>
                      </a:r>
                      <a:endParaRPr lang="uk-UA" sz="2000" b="0" cap="none" spc="0" dirty="0">
                        <a:ln w="12700">
                          <a:solidFill>
                            <a:schemeClr val="tx2">
                              <a:satMod val="155000"/>
                            </a:schemeClr>
                          </a:solidFill>
                          <a:prstDash val="solid"/>
                        </a:ln>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uk-UA" sz="16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3</a:t>
                      </a:r>
                      <a:endParaRPr lang="uk-UA" sz="16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a:txBody>
                  <a:tcPr anchor="ctr"/>
                </a:tc>
              </a:tr>
              <a:tr h="686386">
                <a:tc>
                  <a:txBody>
                    <a:bodyPr/>
                    <a:lstStyle/>
                    <a:p>
                      <a:pPr algn="just"/>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діти, батьки яких постраждали від аварії  ЧАЕС</a:t>
                      </a:r>
                      <a:endParaRPr lang="uk-UA" sz="2000" b="0" cap="none" spc="0" dirty="0">
                        <a:ln w="12700">
                          <a:solidFill>
                            <a:schemeClr val="tx2">
                              <a:satMod val="155000"/>
                            </a:schemeClr>
                          </a:solidFill>
                          <a:prstDash val="solid"/>
                        </a:ln>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uk-UA" sz="16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2</a:t>
                      </a:r>
                      <a:endParaRPr lang="uk-UA" sz="16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a:txBody>
                  <a:tcPr anchor="ctr"/>
                </a:tc>
              </a:tr>
              <a:tr h="526310">
                <a:tc>
                  <a:txBody>
                    <a:bodyPr/>
                    <a:lstStyle/>
                    <a:p>
                      <a:pPr algn="just"/>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діти з інвалідністю</a:t>
                      </a:r>
                      <a:endParaRPr lang="uk-UA" sz="2000" b="0" cap="none" spc="0" dirty="0">
                        <a:ln w="12700">
                          <a:solidFill>
                            <a:schemeClr val="tx2">
                              <a:satMod val="155000"/>
                            </a:schemeClr>
                          </a:solidFill>
                          <a:prstDash val="solid"/>
                        </a:ln>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uk-UA" sz="16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5</a:t>
                      </a:r>
                      <a:endParaRPr lang="uk-UA" sz="16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a:txBody>
                  <a:tcPr anchor="ctr"/>
                </a:tc>
              </a:tr>
              <a:tr h="686386">
                <a:tc>
                  <a:txBody>
                    <a:bodyPr/>
                    <a:lstStyle/>
                    <a:p>
                      <a:pPr algn="just"/>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діти, які навчаються за інклюзивною формою навчання</a:t>
                      </a:r>
                      <a:endParaRPr lang="uk-UA" sz="2000" b="0" cap="none" spc="0" dirty="0">
                        <a:ln w="12700">
                          <a:solidFill>
                            <a:schemeClr val="tx2">
                              <a:satMod val="155000"/>
                            </a:schemeClr>
                          </a:solidFill>
                          <a:prstDash val="solid"/>
                        </a:ln>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uk-UA" sz="16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6</a:t>
                      </a:r>
                      <a:endParaRPr lang="uk-UA" sz="16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a:txBody>
                  <a:tcPr anchor="ctr"/>
                </a:tc>
              </a:tr>
              <a:tr h="853909">
                <a:tc>
                  <a:txBody>
                    <a:bodyPr/>
                    <a:lstStyle/>
                    <a:p>
                      <a:pPr algn="just"/>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діти, які навчаються за індивідуальною формою навчання</a:t>
                      </a:r>
                      <a:endParaRPr lang="uk-UA" sz="2000" b="0" cap="none" spc="0" dirty="0">
                        <a:ln w="12700">
                          <a:solidFill>
                            <a:schemeClr val="tx2">
                              <a:satMod val="155000"/>
                            </a:schemeClr>
                          </a:solidFill>
                          <a:prstDash val="solid"/>
                        </a:ln>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uk-UA" sz="16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2</a:t>
                      </a:r>
                      <a:endParaRPr lang="uk-UA" sz="16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a:txBody>
                  <a:tcPr anchor="ctr"/>
                </a:tc>
              </a:tr>
              <a:tr h="526310">
                <a:tc>
                  <a:txBody>
                    <a:bodyPr/>
                    <a:lstStyle/>
                    <a:p>
                      <a:pPr algn="just"/>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діти-напівсироти</a:t>
                      </a:r>
                      <a:endParaRPr lang="uk-UA" sz="2000" b="0" cap="none" spc="0" dirty="0">
                        <a:ln w="12700">
                          <a:solidFill>
                            <a:schemeClr val="tx2">
                              <a:satMod val="155000"/>
                            </a:schemeClr>
                          </a:solidFill>
                          <a:prstDash val="solid"/>
                        </a:ln>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uk-UA" sz="16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6</a:t>
                      </a:r>
                      <a:endParaRPr lang="uk-UA" sz="16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a:txBody>
                  <a:tcPr anchor="ctr"/>
                </a:tc>
              </a:tr>
              <a:tr h="526310">
                <a:tc>
                  <a:txBody>
                    <a:bodyPr/>
                    <a:lstStyle/>
                    <a:p>
                      <a:pPr algn="just"/>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діти з </a:t>
                      </a:r>
                      <a:r>
                        <a:rPr lang="en-US"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a:t>
                      </a:r>
                      <a:r>
                        <a:rPr lang="uk-UA"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кризових сімей</a:t>
                      </a:r>
                      <a:r>
                        <a:rPr lang="en-US" sz="2000" b="0" kern="1200" cap="none" spc="0" dirty="0" smtClean="0">
                          <a:ln w="12700">
                            <a:solidFill>
                              <a:schemeClr val="tx2">
                                <a:satMod val="155000"/>
                              </a:schemeClr>
                            </a:solidFill>
                            <a:prstDash val="solid"/>
                          </a:ln>
                          <a:solidFill>
                            <a:srgbClr val="000000"/>
                          </a:solidFill>
                          <a:effectLst/>
                          <a:latin typeface="Times New Roman" panose="02020603050405020304" pitchFamily="18" charset="0"/>
                          <a:ea typeface="+mn-ea"/>
                          <a:cs typeface="Times New Roman" panose="02020603050405020304" pitchFamily="18" charset="0"/>
                        </a:rPr>
                        <a:t>”</a:t>
                      </a:r>
                      <a:endParaRPr lang="uk-UA" sz="2000" b="0" cap="none" spc="0" dirty="0">
                        <a:ln w="12700">
                          <a:solidFill>
                            <a:schemeClr val="tx2">
                              <a:satMod val="155000"/>
                            </a:schemeClr>
                          </a:solidFill>
                          <a:prstDash val="solid"/>
                        </a:ln>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uk-UA" sz="16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7</a:t>
                      </a:r>
                      <a:endParaRPr lang="uk-UA" sz="16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a:txBody>
                  <a:tcPr anchor="ctr"/>
                </a:tc>
              </a:tr>
            </a:tbl>
          </a:graphicData>
        </a:graphic>
      </p:graphicFrame>
      <p:sp>
        <p:nvSpPr>
          <p:cNvPr id="7" name="Содержимое 6"/>
          <p:cNvSpPr>
            <a:spLocks noGrp="1"/>
          </p:cNvSpPr>
          <p:nvPr>
            <p:ph sz="half" idx="2"/>
          </p:nvPr>
        </p:nvSpPr>
        <p:spPr/>
        <p:txBody>
          <a:bodyPr/>
          <a:lstStyle/>
          <a:p>
            <a:endParaRPr lang="uk-UA"/>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83" y="0"/>
            <a:ext cx="6596405" cy="6550145"/>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uk-UA" sz="1800" b="1" dirty="0" smtClean="0">
                <a:ln w="50800">
                  <a:solidFill>
                    <a:srgbClr val="000000"/>
                  </a:solidFill>
                </a:ln>
                <a:solidFill>
                  <a:srgbClr val="000000"/>
                </a:solidFill>
              </a:rPr>
              <a:t>		</a:t>
            </a:r>
            <a:r>
              <a:rPr lang="uk-UA" sz="2400" b="1" dirty="0" smtClean="0">
                <a:ln w="50800">
                  <a:solidFill>
                    <a:srgbClr val="000000"/>
                  </a:solidFill>
                </a:ln>
                <a:solidFill>
                  <a:srgbClr val="000000"/>
                </a:solidFill>
                <a:latin typeface="Arial Black" panose="020B0A04020102020204" pitchFamily="34" charset="0"/>
                <a:cs typeface="Times New Roman" panose="02020603050405020304" pitchFamily="18" charset="0"/>
              </a:rPr>
              <a:t>	Кадрове забезпечення</a:t>
            </a:r>
            <a:r>
              <a:rPr lang="uk-UA" sz="1800" b="1" dirty="0" smtClean="0">
                <a:ln w="50800">
                  <a:solidFill>
                    <a:srgbClr val="000000"/>
                  </a:solidFill>
                </a:ln>
                <a:solidFill>
                  <a:srgbClr val="000000"/>
                </a:solidFill>
              </a:rPr>
              <a:t/>
            </a:r>
            <a:br>
              <a:rPr lang="uk-UA" sz="1800" b="1" dirty="0" smtClean="0">
                <a:ln w="50800">
                  <a:solidFill>
                    <a:srgbClr val="000000"/>
                  </a:solidFill>
                </a:ln>
                <a:solidFill>
                  <a:srgbClr val="000000"/>
                </a:solidFill>
              </a:rPr>
            </a:br>
            <a:r>
              <a:rPr lang="uk-UA" sz="1800" b="1" dirty="0" smtClean="0">
                <a:ln w="50800">
                  <a:solidFill>
                    <a:srgbClr val="000000"/>
                  </a:solidFill>
                </a:ln>
                <a:solidFill>
                  <a:srgbClr val="000000"/>
                </a:solidFill>
              </a:rPr>
              <a:t> </a:t>
            </a:r>
            <a:r>
              <a:rPr lang="uk-UA"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Розстановка кадрів здійснюється відповідно до фахової освіти працівника. При доборі кадрів враховується фахова підготовка, особисті якості, уміння працювати в команді та інші характеристики. </a:t>
            </a:r>
            <a:br>
              <a:rPr lang="uk-UA"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На даний час у гімназії працює 44 працівники, з них 28 – педагогів  20 – робітники та спеціалісти.</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400" dirty="0" smtClean="0">
                <a:ln w="50800">
                  <a:solidFill>
                    <a:srgbClr val="000000"/>
                  </a:solidFill>
                </a:ln>
                <a:solidFill>
                  <a:schemeClr val="accent2">
                    <a:lumMod val="50000"/>
                  </a:schemeClr>
                </a:solidFill>
                <a:latin typeface="Arial Black" panose="020B0A04020102020204" pitchFamily="34" charset="0"/>
                <a:cs typeface="Times New Roman" panose="02020603050405020304" pitchFamily="18" charset="0"/>
              </a:rPr>
              <a:t>За умовами укладених трудових   </a:t>
            </a:r>
            <a:br>
              <a:rPr lang="uk-UA" sz="2400" dirty="0" smtClean="0">
                <a:ln w="50800">
                  <a:solidFill>
                    <a:srgbClr val="000000"/>
                  </a:solidFill>
                </a:ln>
                <a:solidFill>
                  <a:schemeClr val="accent2">
                    <a:lumMod val="50000"/>
                  </a:schemeClr>
                </a:solidFill>
                <a:latin typeface="Arial Black" panose="020B0A04020102020204" pitchFamily="34" charset="0"/>
                <a:cs typeface="Times New Roman" panose="02020603050405020304" pitchFamily="18" charset="0"/>
              </a:rPr>
            </a:br>
            <a:r>
              <a:rPr lang="uk-UA" sz="2400" dirty="0">
                <a:ln w="50800">
                  <a:solidFill>
                    <a:srgbClr val="000000"/>
                  </a:solidFill>
                </a:ln>
                <a:solidFill>
                  <a:schemeClr val="accent2">
                    <a:lumMod val="50000"/>
                  </a:schemeClr>
                </a:solidFill>
                <a:latin typeface="Arial Black" panose="020B0A04020102020204" pitchFamily="34" charset="0"/>
                <a:cs typeface="Times New Roman" panose="02020603050405020304" pitchFamily="18" charset="0"/>
              </a:rPr>
              <a:t> </a:t>
            </a:r>
            <a:r>
              <a:rPr lang="uk-UA" sz="2400" dirty="0" smtClean="0">
                <a:ln w="50800">
                  <a:solidFill>
                    <a:srgbClr val="000000"/>
                  </a:solidFill>
                </a:ln>
                <a:solidFill>
                  <a:schemeClr val="accent2">
                    <a:lumMod val="50000"/>
                  </a:schemeClr>
                </a:solidFill>
                <a:latin typeface="Arial Black" panose="020B0A04020102020204" pitchFamily="34" charset="0"/>
                <a:cs typeface="Times New Roman" panose="02020603050405020304" pitchFamily="18" charset="0"/>
              </a:rPr>
              <a:t>  угод</a:t>
            </a:r>
            <a:r>
              <a:rPr lang="ru-RU" sz="2400" dirty="0" smtClean="0">
                <a:ln w="50800">
                  <a:solidFill>
                    <a:srgbClr val="000000"/>
                  </a:solidFill>
                </a:ln>
                <a:solidFill>
                  <a:schemeClr val="accent2">
                    <a:lumMod val="50000"/>
                  </a:schemeClr>
                </a:solidFill>
                <a:latin typeface="Arial Black" panose="020B0A04020102020204" pitchFamily="34" charset="0"/>
                <a:cs typeface="Times New Roman" panose="02020603050405020304" pitchFamily="18" charset="0"/>
              </a:rPr>
              <a:t>:</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на </a:t>
            </a:r>
            <a:r>
              <a:rPr lang="ru-RU" sz="2400" b="1" dirty="0" err="1" smtClean="0">
                <a:ln w="3175">
                  <a:solidFill>
                    <a:srgbClr val="000000"/>
                  </a:solidFill>
                </a:ln>
                <a:solidFill>
                  <a:srgbClr val="000000"/>
                </a:solidFill>
                <a:latin typeface="Times New Roman" panose="02020603050405020304" pitchFamily="18" charset="0"/>
                <a:cs typeface="Times New Roman" panose="02020603050405020304" pitchFamily="18" charset="0"/>
              </a:rPr>
              <a:t>умовах</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3175">
                  <a:solidFill>
                    <a:srgbClr val="000000"/>
                  </a:solidFill>
                </a:ln>
                <a:solidFill>
                  <a:srgbClr val="000000"/>
                </a:solidFill>
                <a:latin typeface="Times New Roman" panose="02020603050405020304" pitchFamily="18" charset="0"/>
                <a:cs typeface="Times New Roman" panose="02020603050405020304" pitchFamily="18" charset="0"/>
              </a:rPr>
              <a:t>безстрокового</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трудового </a:t>
            </a:r>
            <a:b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br>
            <a:r>
              <a:rPr lang="ru-RU" sz="2400" b="1" dirty="0">
                <a:ln w="3175">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договору – 32</a:t>
            </a:r>
            <a:r>
              <a:rPr lang="uk-UA"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b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на </a:t>
            </a:r>
            <a:r>
              <a:rPr lang="ru-RU" sz="2400" b="1" dirty="0" err="1" smtClean="0">
                <a:ln w="3175">
                  <a:solidFill>
                    <a:srgbClr val="000000"/>
                  </a:solidFill>
                </a:ln>
                <a:solidFill>
                  <a:srgbClr val="000000"/>
                </a:solidFill>
                <a:latin typeface="Times New Roman" panose="02020603050405020304" pitchFamily="18" charset="0"/>
                <a:cs typeface="Times New Roman" panose="02020603050405020304" pitchFamily="18" charset="0"/>
              </a:rPr>
              <a:t>умовах</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строкового трудового договору – 9</a:t>
            </a:r>
            <a:r>
              <a:rPr lang="uk-UA"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b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на </a:t>
            </a:r>
            <a:r>
              <a:rPr lang="ru-RU" sz="2400" b="1" dirty="0" err="1" smtClean="0">
                <a:ln w="3175">
                  <a:solidFill>
                    <a:srgbClr val="000000"/>
                  </a:solidFill>
                </a:ln>
                <a:solidFill>
                  <a:srgbClr val="000000"/>
                </a:solidFill>
                <a:latin typeface="Times New Roman" panose="02020603050405020304" pitchFamily="18" charset="0"/>
                <a:cs typeface="Times New Roman" panose="02020603050405020304" pitchFamily="18" charset="0"/>
              </a:rPr>
              <a:t>умовах</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3175">
                  <a:solidFill>
                    <a:srgbClr val="000000"/>
                  </a:solidFill>
                </a:ln>
                <a:solidFill>
                  <a:srgbClr val="000000"/>
                </a:solidFill>
                <a:latin typeface="Times New Roman" panose="02020603050405020304" pitchFamily="18" charset="0"/>
                <a:cs typeface="Times New Roman" panose="02020603050405020304" pitchFamily="18" charset="0"/>
              </a:rPr>
              <a:t>внутрішнього</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3175">
                  <a:solidFill>
                    <a:srgbClr val="000000"/>
                  </a:solidFill>
                </a:ln>
                <a:solidFill>
                  <a:srgbClr val="000000"/>
                </a:solidFill>
                <a:latin typeface="Times New Roman" panose="02020603050405020304" pitchFamily="18" charset="0"/>
                <a:cs typeface="Times New Roman" panose="02020603050405020304" pitchFamily="18" charset="0"/>
              </a:rPr>
              <a:t>сумісництва</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 2</a:t>
            </a:r>
            <a:r>
              <a:rPr lang="uk-UA"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b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на </a:t>
            </a:r>
            <a:r>
              <a:rPr lang="ru-RU" sz="2400" b="1" dirty="0" err="1" smtClean="0">
                <a:ln w="3175">
                  <a:solidFill>
                    <a:srgbClr val="000000"/>
                  </a:solidFill>
                </a:ln>
                <a:solidFill>
                  <a:srgbClr val="000000"/>
                </a:solidFill>
                <a:latin typeface="Times New Roman" panose="02020603050405020304" pitchFamily="18" charset="0"/>
                <a:cs typeface="Times New Roman" panose="02020603050405020304" pitchFamily="18" charset="0"/>
              </a:rPr>
              <a:t>умовах</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3175">
                  <a:solidFill>
                    <a:srgbClr val="000000"/>
                  </a:solidFill>
                </a:ln>
                <a:solidFill>
                  <a:srgbClr val="000000"/>
                </a:solidFill>
                <a:latin typeface="Times New Roman" panose="02020603050405020304" pitchFamily="18" charset="0"/>
                <a:cs typeface="Times New Roman" panose="02020603050405020304" pitchFamily="18" charset="0"/>
              </a:rPr>
              <a:t>зовнішнього</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3175">
                  <a:solidFill>
                    <a:srgbClr val="000000"/>
                  </a:solidFill>
                </a:ln>
                <a:solidFill>
                  <a:srgbClr val="000000"/>
                </a:solidFill>
                <a:latin typeface="Times New Roman" panose="02020603050405020304" pitchFamily="18" charset="0"/>
                <a:cs typeface="Times New Roman" panose="02020603050405020304" pitchFamily="18" charset="0"/>
              </a:rPr>
              <a:t>сумісництва</a:t>
            </a:r>
            <a:r>
              <a:rPr lang="ru-RU" sz="2400" b="1" dirty="0" smtClean="0">
                <a:ln w="3175">
                  <a:solidFill>
                    <a:srgbClr val="000000"/>
                  </a:solidFill>
                </a:ln>
                <a:solidFill>
                  <a:srgbClr val="000000"/>
                </a:solidFill>
                <a:latin typeface="Times New Roman" panose="02020603050405020304" pitchFamily="18" charset="0"/>
                <a:cs typeface="Times New Roman" panose="02020603050405020304" pitchFamily="18" charset="0"/>
              </a:rPr>
              <a:t> -1 </a:t>
            </a:r>
            <a:r>
              <a:rPr lang="uk-UA" sz="1800" b="1" dirty="0" smtClean="0">
                <a:ln w="50800">
                  <a:solidFill>
                    <a:srgbClr val="000000"/>
                  </a:solidFill>
                </a:ln>
                <a:solidFill>
                  <a:srgbClr val="000000"/>
                </a:solidFill>
              </a:rPr>
              <a:t/>
            </a:r>
            <a:br>
              <a:rPr lang="uk-UA" sz="1800" b="1" dirty="0" smtClean="0">
                <a:ln w="50800">
                  <a:solidFill>
                    <a:srgbClr val="000000"/>
                  </a:solidFill>
                </a:ln>
                <a:solidFill>
                  <a:srgbClr val="000000"/>
                </a:solidFill>
              </a:rPr>
            </a:br>
            <a:endParaRPr lang="uk-UA" sz="1800" b="1" dirty="0">
              <a:ln w="50800">
                <a:solidFill>
                  <a:srgbClr val="000000"/>
                </a:solidFill>
              </a:ln>
              <a:solidFill>
                <a:srgbClr val="000000"/>
              </a:solidFill>
            </a:endParaRPr>
          </a:p>
        </p:txBody>
      </p:sp>
      <p:pic>
        <p:nvPicPr>
          <p:cNvPr id="3" name="Рисунок 2" descr="зображення_viber_2021-04-01_06-08-33.jpg"/>
          <p:cNvPicPr>
            <a:picLocks noChangeAspect="1"/>
          </p:cNvPicPr>
          <p:nvPr/>
        </p:nvPicPr>
        <p:blipFill rotWithShape="1">
          <a:blip r:embed="rId3" cstate="print"/>
          <a:srcRect l="11026" r="4585"/>
          <a:stretch/>
        </p:blipFill>
        <p:spPr>
          <a:xfrm>
            <a:off x="6273405" y="2981399"/>
            <a:ext cx="2870595" cy="1904418"/>
          </a:xfrm>
          <a:prstGeom prst="rect">
            <a:avLst/>
          </a:prstGeom>
          <a:ln>
            <a:noFill/>
          </a:ln>
          <a:effectLst>
            <a:softEdge rad="112500"/>
          </a:effectLst>
        </p:spPr>
      </p:pic>
      <p:pic>
        <p:nvPicPr>
          <p:cNvPr id="6" name="Рисунок 5" descr="зображення_viber_2021-04-01_06-09-13.jpg"/>
          <p:cNvPicPr>
            <a:picLocks noChangeAspect="1"/>
          </p:cNvPicPr>
          <p:nvPr/>
        </p:nvPicPr>
        <p:blipFill rotWithShape="1">
          <a:blip r:embed="rId4" cstate="print"/>
          <a:srcRect b="7484"/>
          <a:stretch/>
        </p:blipFill>
        <p:spPr>
          <a:xfrm>
            <a:off x="6571122" y="5057"/>
            <a:ext cx="2461517" cy="2758983"/>
          </a:xfrm>
          <a:prstGeom prst="rect">
            <a:avLst/>
          </a:prstGeom>
          <a:ln>
            <a:noFill/>
          </a:ln>
          <a:effectLst>
            <a:softEdge rad="112500"/>
          </a:effectLst>
        </p:spPr>
      </p:pic>
      <p:pic>
        <p:nvPicPr>
          <p:cNvPr id="7" name="Рисунок 6" descr="зображення_viber_2021-04-01_11-12-24.jpg"/>
          <p:cNvPicPr>
            <a:picLocks noChangeAspect="1"/>
          </p:cNvPicPr>
          <p:nvPr/>
        </p:nvPicPr>
        <p:blipFill>
          <a:blip r:embed="rId5" cstate="print"/>
          <a:stretch>
            <a:fillRect/>
          </a:stretch>
        </p:blipFill>
        <p:spPr>
          <a:xfrm>
            <a:off x="6469383" y="5103176"/>
            <a:ext cx="2674617" cy="1754824"/>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FF0000"/>
                </a:solidFill>
              </a:rPr>
              <a:t>Система педагогічної діяльності</a:t>
            </a:r>
            <a:endParaRPr lang="uk-UA" dirty="0">
              <a:solidFill>
                <a:srgbClr val="FF0000"/>
              </a:solidFill>
            </a:endParaRPr>
          </a:p>
        </p:txBody>
      </p:sp>
      <p:sp>
        <p:nvSpPr>
          <p:cNvPr id="3" name="Содержимое 2"/>
          <p:cNvSpPr>
            <a:spLocks noGrp="1"/>
          </p:cNvSpPr>
          <p:nvPr>
            <p:ph idx="1"/>
          </p:nvPr>
        </p:nvSpPr>
        <p:spPr>
          <a:xfrm>
            <a:off x="467544" y="2132856"/>
            <a:ext cx="6348413" cy="4536504"/>
          </a:xfrm>
        </p:spPr>
        <p:txBody>
          <a:bodyPr/>
          <a:lstStyle/>
          <a:p>
            <a:pPr>
              <a:buNone/>
            </a:pPr>
            <a:r>
              <a:rPr lang="uk-UA" sz="2000" b="1" dirty="0" smtClean="0">
                <a:latin typeface="Times New Roman" pitchFamily="18" charset="0"/>
                <a:cs typeface="Times New Roman" pitchFamily="18" charset="0"/>
              </a:rPr>
              <a:t>     </a:t>
            </a:r>
            <a:r>
              <a:rPr lang="uk-UA" sz="2400" b="1" dirty="0" smtClean="0">
                <a:latin typeface="Times New Roman" pitchFamily="18" charset="0"/>
                <a:cs typeface="Times New Roman" pitchFamily="18" charset="0"/>
              </a:rPr>
              <a:t>Види, форми і методи роботи учителів, спрямовані на оволодіння учнями ключовими </a:t>
            </a:r>
            <a:r>
              <a:rPr lang="uk-UA" sz="2400" b="1" dirty="0" err="1" smtClean="0">
                <a:latin typeface="Times New Roman" pitchFamily="18" charset="0"/>
                <a:cs typeface="Times New Roman" pitchFamily="18" charset="0"/>
              </a:rPr>
              <a:t>компетентностями</a:t>
            </a:r>
            <a:r>
              <a:rPr lang="uk-UA" sz="2400" b="1" dirty="0" smtClean="0">
                <a:latin typeface="Times New Roman" pitchFamily="18" charset="0"/>
                <a:cs typeface="Times New Roman" pitchFamily="18" charset="0"/>
              </a:rPr>
              <a:t>, серед яких переважають творчі, проблемні, пошукові, дослідницькі, спрямовані на застосування знань у практичній </a:t>
            </a:r>
            <a:r>
              <a:rPr lang="uk-UA" sz="2400" b="1" dirty="0" err="1" smtClean="0">
                <a:latin typeface="Times New Roman" pitchFamily="18" charset="0"/>
                <a:cs typeface="Times New Roman" pitchFamily="18" charset="0"/>
              </a:rPr>
              <a:t>діяльності.Використовуються</a:t>
            </a:r>
            <a:r>
              <a:rPr lang="uk-UA" sz="2400" b="1" dirty="0" smtClean="0">
                <a:latin typeface="Times New Roman" pitchFamily="18" charset="0"/>
                <a:cs typeface="Times New Roman" pitchFamily="18" charset="0"/>
              </a:rPr>
              <a:t> інші організаційні форми роботи, крім класно-урочної. У змісті домашніх завдань переважають завдання творчого, прикладного, проблемного і пошукового спрямування.</a:t>
            </a:r>
          </a:p>
          <a:p>
            <a:endParaRPr lang="uk-UA" sz="2400"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83671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uk-UA" b="1" spc="50" dirty="0" smtClean="0">
                <a:ln w="11430"/>
                <a:solidFill>
                  <a:schemeClr val="accent2">
                    <a:lumMod val="50000"/>
                  </a:schemeClr>
                </a:solidFill>
                <a:effectLst>
                  <a:outerShdw blurRad="76200" dist="50800" dir="5400000" algn="tl" rotWithShape="0">
                    <a:srgbClr val="000000">
                      <a:alpha val="65000"/>
                    </a:srgbClr>
                  </a:outerShdw>
                </a:effectLst>
              </a:rPr>
              <a:t>Кадровий потенціал закладу</a:t>
            </a:r>
            <a:endParaRPr lang="uk-UA" b="1" spc="50" dirty="0">
              <a:ln w="11430"/>
              <a:solidFill>
                <a:schemeClr val="accent2">
                  <a:lumMod val="50000"/>
                </a:schemeClr>
              </a:solidFill>
              <a:effectLst>
                <a:outerShdw blurRad="76200" dist="50800" dir="5400000" algn="tl" rotWithShape="0">
                  <a:srgbClr val="000000">
                    <a:alpha val="65000"/>
                  </a:srgbClr>
                </a:outerShdw>
              </a:effectLst>
            </a:endParaRPr>
          </a:p>
        </p:txBody>
      </p:sp>
      <p:graphicFrame>
        <p:nvGraphicFramePr>
          <p:cNvPr id="11" name="Диаграмма 10"/>
          <p:cNvGraphicFramePr/>
          <p:nvPr>
            <p:extLst>
              <p:ext uri="{D42A27DB-BD31-4B8C-83A1-F6EECF244321}">
                <p14:modId xmlns:p14="http://schemas.microsoft.com/office/powerpoint/2010/main" xmlns="" val="2165474355"/>
              </p:ext>
            </p:extLst>
          </p:nvPr>
        </p:nvGraphicFramePr>
        <p:xfrm>
          <a:off x="2051720" y="4221088"/>
          <a:ext cx="4896629" cy="26369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Содержимое 5"/>
          <p:cNvGraphicFramePr>
            <a:graphicFrameLocks noGrp="1"/>
          </p:cNvGraphicFramePr>
          <p:nvPr>
            <p:ph idx="1"/>
          </p:nvPr>
        </p:nvGraphicFramePr>
        <p:xfrm>
          <a:off x="611560" y="836712"/>
          <a:ext cx="6840760" cy="3816424"/>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rot="10800000" flipV="1">
            <a:off x="2286000" y="4444662"/>
            <a:ext cx="4572000" cy="646331"/>
          </a:xfrm>
          <a:prstGeom prst="rect">
            <a:avLst/>
          </a:prstGeom>
        </p:spPr>
        <p:txBody>
          <a:bodyPr wrap="square">
            <a:spAutoFit/>
          </a:bodyPr>
          <a:lstStyle/>
          <a:p>
            <a:r>
              <a:rPr lang="ru-RU" dirty="0" err="1" smtClean="0"/>
              <a:t>Всього</a:t>
            </a:r>
            <a:r>
              <a:rPr lang="ru-RU" dirty="0" smtClean="0"/>
              <a:t>  28 - </a:t>
            </a:r>
            <a:r>
              <a:rPr lang="ru-RU" dirty="0" err="1" smtClean="0"/>
              <a:t>педагогічних</a:t>
            </a:r>
            <a:r>
              <a:rPr lang="ru-RU" dirty="0" smtClean="0"/>
              <a:t> </a:t>
            </a:r>
            <a:r>
              <a:rPr lang="ru-RU" dirty="0" err="1" smtClean="0"/>
              <a:t>працівників</a:t>
            </a:r>
            <a:r>
              <a:rPr lang="ru-RU" dirty="0" smtClean="0"/>
              <a:t>.</a:t>
            </a:r>
          </a:p>
          <a:p>
            <a:r>
              <a:rPr lang="ru-RU" dirty="0" err="1" smtClean="0"/>
              <a:t>Звання</a:t>
            </a:r>
            <a:r>
              <a:rPr lang="ru-RU" dirty="0" smtClean="0"/>
              <a:t> «старший учитель» - 6 </a:t>
            </a:r>
            <a:r>
              <a:rPr lang="ru-RU" dirty="0" err="1" smtClean="0"/>
              <a:t>учителів</a:t>
            </a:r>
            <a:endParaRPr lang="ru-RU" dirty="0"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43" y="0"/>
            <a:ext cx="5880587" cy="6858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uk-UA" sz="2400" b="1" dirty="0" smtClean="0">
                <a:ln w="50800">
                  <a:solidFill>
                    <a:srgbClr val="FF0000"/>
                  </a:solidFill>
                </a:ln>
                <a:solidFill>
                  <a:schemeClr val="accent2">
                    <a:lumMod val="50000"/>
                  </a:schemeClr>
                </a:solidFill>
                <a:latin typeface="Times New Roman" panose="02020603050405020304" pitchFamily="18" charset="0"/>
                <a:cs typeface="Times New Roman" panose="02020603050405020304" pitchFamily="18" charset="0"/>
              </a:rPr>
              <a:t>  </a:t>
            </a:r>
            <a:r>
              <a:rPr lang="uk-UA" sz="2400" b="1" dirty="0" smtClean="0">
                <a:ln w="50800">
                  <a:solidFill>
                    <a:srgbClr val="FF0000"/>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Забезпечення комфортних і безпечних  </a:t>
            </a:r>
            <a:br>
              <a:rPr lang="uk-UA" sz="2400" b="1" dirty="0" smtClean="0">
                <a:ln w="50800">
                  <a:solidFill>
                    <a:srgbClr val="FF0000"/>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400" b="1" dirty="0">
                <a:ln w="50800">
                  <a:solidFill>
                    <a:srgbClr val="FF0000"/>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400" b="1" dirty="0" smtClean="0">
                <a:ln w="50800">
                  <a:solidFill>
                    <a:srgbClr val="FF0000"/>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умов навчання і праці</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Навчальні приміщення гімназії складаються з </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2 корпусів </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загальною площею </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1283 </a:t>
            </a:r>
            <a:r>
              <a:rPr lang="uk-UA"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кв.м</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en-US"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зовні всі будівлі утеплені пінопластом</a:t>
            </a:r>
            <a:r>
              <a:rPr lang="ru-RU"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усі будівлі перекриті </a:t>
            </a:r>
            <a:r>
              <a:rPr lang="uk-UA" sz="24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металочерепицею</a:t>
            </a:r>
            <a:r>
              <a:rPr lang="en-US"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всюди встановлено металопластикові вікна</a:t>
            </a:r>
            <a:r>
              <a:rPr lang="en-US"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у всіх приміщеннях встановлено автономне опалення</a:t>
            </a:r>
            <a:r>
              <a:rPr lang="ru-RU"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приміщення гімназії підключені до міських каналізаційних стоків та водопостачання</a:t>
            </a:r>
            <a:r>
              <a:rPr lang="ru-RU"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приміщення гімназії обладнано внутрішнім туалетом</a:t>
            </a:r>
            <a:r>
              <a:rPr lang="ru-RU"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у всіх класних кімнатах встановлено </a:t>
            </a:r>
            <a:r>
              <a:rPr lang="uk-UA" sz="24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світлодіодні</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4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Лед-панелі</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та підвісні стелі.</a:t>
            </a:r>
            <a:endParaRPr lang="uk-UA" sz="2400" dirty="0">
              <a:ln w="50800">
                <a:solidFill>
                  <a:srgbClr val="000000"/>
                </a:solidFill>
              </a:ln>
              <a:solidFill>
                <a:srgbClr val="000000"/>
              </a:solidFill>
              <a:latin typeface="Times New Roman" panose="02020603050405020304" pitchFamily="18" charset="0"/>
              <a:cs typeface="Times New Roman" panose="02020603050405020304" pitchFamily="18" charset="0"/>
            </a:endParaRPr>
          </a:p>
        </p:txBody>
      </p:sp>
      <p:pic>
        <p:nvPicPr>
          <p:cNvPr id="6" name="Рисунок 5" descr="зображення_viber_2021-04-01_06-21-57.jpg"/>
          <p:cNvPicPr>
            <a:picLocks noChangeAspect="1"/>
          </p:cNvPicPr>
          <p:nvPr/>
        </p:nvPicPr>
        <p:blipFill>
          <a:blip r:embed="rId2" cstate="print"/>
          <a:stretch>
            <a:fillRect/>
          </a:stretch>
        </p:blipFill>
        <p:spPr>
          <a:xfrm>
            <a:off x="7504384" y="-171000"/>
            <a:ext cx="1831380" cy="3718344"/>
          </a:xfrm>
          <a:prstGeom prst="rect">
            <a:avLst/>
          </a:prstGeom>
          <a:ln>
            <a:noFill/>
          </a:ln>
          <a:effectLst>
            <a:softEdge rad="112500"/>
          </a:effectLst>
        </p:spPr>
      </p:pic>
      <p:pic>
        <p:nvPicPr>
          <p:cNvPr id="8" name="Рисунок 7" descr="зображення_viber_2021-04-01_06-26-09.jpg"/>
          <p:cNvPicPr>
            <a:picLocks noChangeAspect="1"/>
          </p:cNvPicPr>
          <p:nvPr/>
        </p:nvPicPr>
        <p:blipFill>
          <a:blip r:embed="rId3" cstate="print"/>
          <a:stretch>
            <a:fillRect/>
          </a:stretch>
        </p:blipFill>
        <p:spPr>
          <a:xfrm>
            <a:off x="5643733" y="-171000"/>
            <a:ext cx="2021052" cy="3600000"/>
          </a:xfrm>
          <a:prstGeom prst="rect">
            <a:avLst/>
          </a:prstGeom>
          <a:ln>
            <a:noFill/>
          </a:ln>
          <a:effectLst>
            <a:softEdge rad="112500"/>
          </a:effectLst>
        </p:spPr>
      </p:pic>
      <p:pic>
        <p:nvPicPr>
          <p:cNvPr id="9" name="Рисунок 8" descr="зображення_viber_2021-04-01_06-29-32.jpg"/>
          <p:cNvPicPr>
            <a:picLocks noChangeAspect="1"/>
          </p:cNvPicPr>
          <p:nvPr/>
        </p:nvPicPr>
        <p:blipFill>
          <a:blip r:embed="rId4" cstate="print"/>
          <a:stretch>
            <a:fillRect/>
          </a:stretch>
        </p:blipFill>
        <p:spPr>
          <a:xfrm>
            <a:off x="5611774" y="3210740"/>
            <a:ext cx="2071976" cy="3683512"/>
          </a:xfrm>
          <a:prstGeom prst="rect">
            <a:avLst/>
          </a:prstGeom>
          <a:ln>
            <a:noFill/>
          </a:ln>
          <a:effectLst>
            <a:softEdge rad="112500"/>
          </a:effectLst>
        </p:spPr>
      </p:pic>
      <p:pic>
        <p:nvPicPr>
          <p:cNvPr id="10" name="Рисунок 9" descr="зображення_viber_2021-04-01_06-21-52.jpg"/>
          <p:cNvPicPr>
            <a:picLocks noChangeAspect="1"/>
          </p:cNvPicPr>
          <p:nvPr/>
        </p:nvPicPr>
        <p:blipFill>
          <a:blip r:embed="rId5" cstate="print"/>
          <a:stretch>
            <a:fillRect/>
          </a:stretch>
        </p:blipFill>
        <p:spPr>
          <a:xfrm>
            <a:off x="7467789" y="3263396"/>
            <a:ext cx="1833236" cy="366568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5616624" cy="6741368"/>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pPr algn="l"/>
            <a:r>
              <a:rPr lang="uk-UA" sz="2200" b="1" dirty="0" smtClean="0">
                <a:ln w="50800">
                  <a:solidFill>
                    <a:srgbClr val="FF0000"/>
                  </a:solidFill>
                </a:ln>
                <a:solidFill>
                  <a:schemeClr val="accent2">
                    <a:lumMod val="50000"/>
                  </a:schemeClr>
                </a:solidFill>
                <a:effectLst>
                  <a:outerShdw blurRad="38100" dist="38100" dir="2700000" algn="tl">
                    <a:srgbClr val="000000">
                      <a:alpha val="43137"/>
                    </a:srgbClr>
                  </a:outerShdw>
                </a:effectLst>
              </a:rPr>
              <a:t>  </a:t>
            </a:r>
            <a:r>
              <a:rPr lang="uk-UA" sz="2200" b="1" dirty="0" smtClean="0">
                <a:ln w="50800">
                  <a:solidFill>
                    <a:srgbClr val="FF0000"/>
                  </a:solidFill>
                </a:ln>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Забезпечення комфортних і безпечних </a:t>
            </a:r>
            <a:br>
              <a:rPr lang="uk-UA" sz="2200" b="1" dirty="0" smtClean="0">
                <a:ln w="50800">
                  <a:solidFill>
                    <a:srgbClr val="FF0000"/>
                  </a:solidFill>
                </a:ln>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200" b="1" dirty="0">
                <a:ln w="50800">
                  <a:solidFill>
                    <a:srgbClr val="FF0000"/>
                  </a:solidFill>
                </a:ln>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200" b="1" dirty="0" smtClean="0">
                <a:ln w="50800">
                  <a:solidFill>
                    <a:srgbClr val="FF0000"/>
                  </a:solidFill>
                </a:ln>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умов навчання і праці</a:t>
            </a:r>
            <a:r>
              <a:rPr lang="uk-UA" sz="22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2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У двох корпусах гімназії є</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15</a:t>
            </a:r>
            <a:r>
              <a:rPr lang="uk-UA" sz="24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навчальних приміщень, бібліотека, спортивна кімната, учительська та кабінет бухгалтерів</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-усі</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навчальні кабінети обладнані навчально-методичними матеріалами</a:t>
            </a:r>
            <a:r>
              <a:rPr lang="en-US"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відповідно до санітарно-гігієнічних вимог;</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проведено капітальні ремонти всіх навчальних приміщень</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завдяки реконструкції рекреацій створено приміщення  для бібліотеки та бухгалтерів</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- 5 навчальних кабінетів початкової школи, де навчаються учні НУШ, повністю обладнано мультимедійним, навчально-дидактичним та наочно-роздавальним матеріалом  відповідно до вимог.</a:t>
            </a:r>
            <a:endParaRPr lang="uk-UA" sz="2400" b="1" dirty="0">
              <a:ln w="50800">
                <a:solidFill>
                  <a:srgbClr val="000000"/>
                </a:solidFill>
              </a:ln>
              <a:solidFill>
                <a:srgbClr val="000000"/>
              </a:solidFill>
              <a:latin typeface="Times New Roman" panose="02020603050405020304" pitchFamily="18" charset="0"/>
              <a:cs typeface="Times New Roman" panose="02020603050405020304" pitchFamily="18" charset="0"/>
            </a:endParaRPr>
          </a:p>
        </p:txBody>
      </p:sp>
      <p:pic>
        <p:nvPicPr>
          <p:cNvPr id="4" name="Рисунок 3" descr="зображення_viber_2021-04-01_06-21-50.jpg"/>
          <p:cNvPicPr>
            <a:picLocks noChangeAspect="1"/>
          </p:cNvPicPr>
          <p:nvPr/>
        </p:nvPicPr>
        <p:blipFill>
          <a:blip r:embed="rId3" cstate="print"/>
          <a:stretch>
            <a:fillRect/>
          </a:stretch>
        </p:blipFill>
        <p:spPr>
          <a:xfrm>
            <a:off x="5436096" y="3278386"/>
            <a:ext cx="2025000" cy="3600000"/>
          </a:xfrm>
          <a:prstGeom prst="rect">
            <a:avLst/>
          </a:prstGeom>
          <a:ln>
            <a:noFill/>
          </a:ln>
          <a:effectLst>
            <a:softEdge rad="112500"/>
          </a:effectLst>
        </p:spPr>
      </p:pic>
      <p:pic>
        <p:nvPicPr>
          <p:cNvPr id="5" name="Рисунок 4" descr="зображення_viber_2021-04-01_06-22-03.jpg"/>
          <p:cNvPicPr>
            <a:picLocks noChangeAspect="1"/>
          </p:cNvPicPr>
          <p:nvPr/>
        </p:nvPicPr>
        <p:blipFill>
          <a:blip r:embed="rId4" cstate="print"/>
          <a:stretch>
            <a:fillRect/>
          </a:stretch>
        </p:blipFill>
        <p:spPr>
          <a:xfrm>
            <a:off x="5604817" y="-112684"/>
            <a:ext cx="2025000" cy="3600000"/>
          </a:xfrm>
          <a:prstGeom prst="rect">
            <a:avLst/>
          </a:prstGeom>
          <a:ln>
            <a:noFill/>
          </a:ln>
          <a:effectLst>
            <a:softEdge rad="112500"/>
          </a:effectLst>
        </p:spPr>
      </p:pic>
      <p:pic>
        <p:nvPicPr>
          <p:cNvPr id="6" name="Рисунок 5" descr="зображення_viber_2021-04-01_06-22-52.jpg"/>
          <p:cNvPicPr>
            <a:picLocks noChangeAspect="1"/>
          </p:cNvPicPr>
          <p:nvPr/>
        </p:nvPicPr>
        <p:blipFill>
          <a:blip r:embed="rId5" cstate="print"/>
          <a:stretch>
            <a:fillRect/>
          </a:stretch>
        </p:blipFill>
        <p:spPr>
          <a:xfrm>
            <a:off x="7263680" y="3368089"/>
            <a:ext cx="2025000" cy="3600000"/>
          </a:xfrm>
          <a:prstGeom prst="rect">
            <a:avLst/>
          </a:prstGeom>
          <a:ln>
            <a:noFill/>
          </a:ln>
          <a:effectLst>
            <a:softEdge rad="112500"/>
          </a:effectLst>
        </p:spPr>
      </p:pic>
      <p:pic>
        <p:nvPicPr>
          <p:cNvPr id="7" name="Рисунок 6" descr="зображення_viber_2021-04-01_06-22-58.jpg"/>
          <p:cNvPicPr>
            <a:picLocks noChangeAspect="1"/>
          </p:cNvPicPr>
          <p:nvPr/>
        </p:nvPicPr>
        <p:blipFill>
          <a:blip r:embed="rId6" cstate="print"/>
          <a:stretch>
            <a:fillRect/>
          </a:stretch>
        </p:blipFill>
        <p:spPr>
          <a:xfrm>
            <a:off x="7236979" y="-112684"/>
            <a:ext cx="2025000" cy="3600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038" y="116632"/>
            <a:ext cx="8579296" cy="2016224"/>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uk-UA" sz="2400" b="1" dirty="0" smtClean="0">
                <a:ln w="50800">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Забезпечення комфортних і безпечних умов навчання і праці</a:t>
            </a:r>
            <a:r>
              <a:rPr lang="uk-UA" sz="2400" b="1" dirty="0" smtClean="0">
                <a:ln w="50800">
                  <a:solidFill>
                    <a:srgbClr val="000000"/>
                  </a:solidFill>
                </a:ln>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На території гімназії обладнано баскетбольну, волейбольну площадки та бігові доріжки з штучним гумовим покриттям</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Встановлено різноманітні ігрові споруди на спортивному майданчику</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Встановлено</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закрите</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футбольне</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поле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з</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покриттям</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штучна</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трава».</a:t>
            </a: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Уся</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територія</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гімназії</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площею</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11 434 кв.м.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обгороджена</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ru-RU" sz="2400" b="1"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парканом</a:t>
            </a:r>
            <a:r>
              <a:rPr lang="ru-RU"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endParaRPr lang="uk-UA" sz="2400" b="1" dirty="0">
              <a:ln w="50800">
                <a:solidFill>
                  <a:srgbClr val="000000"/>
                </a:solidFill>
              </a:ln>
              <a:solidFill>
                <a:srgbClr val="000000"/>
              </a:solidFill>
              <a:latin typeface="Times New Roman" panose="02020603050405020304" pitchFamily="18" charset="0"/>
              <a:cs typeface="Times New Roman" panose="02020603050405020304" pitchFamily="18" charset="0"/>
            </a:endParaRPr>
          </a:p>
        </p:txBody>
      </p:sp>
      <p:pic>
        <p:nvPicPr>
          <p:cNvPr id="9" name="Рисунок 8" descr="зображення_viber_2021-04-01_06-26-02.jpg"/>
          <p:cNvPicPr>
            <a:picLocks noChangeAspect="1"/>
          </p:cNvPicPr>
          <p:nvPr/>
        </p:nvPicPr>
        <p:blipFill>
          <a:blip r:embed="rId2" cstate="print"/>
          <a:stretch>
            <a:fillRect/>
          </a:stretch>
        </p:blipFill>
        <p:spPr>
          <a:xfrm>
            <a:off x="6558834" y="3334938"/>
            <a:ext cx="2094722" cy="3609557"/>
          </a:xfrm>
          <a:prstGeom prst="rect">
            <a:avLst/>
          </a:prstGeom>
          <a:ln>
            <a:noFill/>
          </a:ln>
          <a:effectLst>
            <a:softEdge rad="112500"/>
          </a:effectLst>
        </p:spPr>
      </p:pic>
      <p:pic>
        <p:nvPicPr>
          <p:cNvPr id="14" name="Рисунок 13" descr="зображення_viber_2021-04-01_06-29-25.jpg"/>
          <p:cNvPicPr>
            <a:picLocks noChangeAspect="1"/>
          </p:cNvPicPr>
          <p:nvPr/>
        </p:nvPicPr>
        <p:blipFill rotWithShape="1">
          <a:blip r:embed="rId3" cstate="print"/>
          <a:srcRect t="5652" b="3080"/>
          <a:stretch/>
        </p:blipFill>
        <p:spPr>
          <a:xfrm>
            <a:off x="87708" y="3488111"/>
            <a:ext cx="2130219" cy="3456384"/>
          </a:xfrm>
          <a:prstGeom prst="rect">
            <a:avLst/>
          </a:prstGeom>
          <a:ln>
            <a:noFill/>
          </a:ln>
          <a:effectLst>
            <a:softEdge rad="112500"/>
          </a:effectLst>
        </p:spPr>
      </p:pic>
      <p:pic>
        <p:nvPicPr>
          <p:cNvPr id="20" name="Рисунок 19" descr="зображення_viber_2021-04-01_06-29-23.jpg"/>
          <p:cNvPicPr>
            <a:picLocks noChangeAspect="1"/>
          </p:cNvPicPr>
          <p:nvPr/>
        </p:nvPicPr>
        <p:blipFill rotWithShape="1">
          <a:blip r:embed="rId4" cstate="print"/>
          <a:srcRect l="14585" t="20002" r="-14585" b="-9680"/>
          <a:stretch/>
        </p:blipFill>
        <p:spPr>
          <a:xfrm>
            <a:off x="2217927" y="3246618"/>
            <a:ext cx="2574394" cy="4104328"/>
          </a:xfrm>
          <a:prstGeom prst="rect">
            <a:avLst/>
          </a:prstGeom>
          <a:ln>
            <a:noFill/>
          </a:ln>
          <a:effectLst>
            <a:softEdge rad="112500"/>
          </a:effectLst>
        </p:spPr>
      </p:pic>
      <p:pic>
        <p:nvPicPr>
          <p:cNvPr id="25" name="Рисунок 24" descr="зображення_viber_2021-04-01_06-29-32.jpg"/>
          <p:cNvPicPr>
            <a:picLocks noChangeAspect="1"/>
          </p:cNvPicPr>
          <p:nvPr/>
        </p:nvPicPr>
        <p:blipFill rotWithShape="1">
          <a:blip r:embed="rId5" cstate="print"/>
          <a:srcRect l="-769" t="18184" r="769" b="-9682"/>
          <a:stretch/>
        </p:blipFill>
        <p:spPr>
          <a:xfrm>
            <a:off x="4357725" y="3246618"/>
            <a:ext cx="2227500" cy="410219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570" y="116632"/>
            <a:ext cx="8579296" cy="2232248"/>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pPr algn="l"/>
            <a:r>
              <a:rPr lang="uk-UA" sz="2200" b="1" u="sng" dirty="0" smtClean="0">
                <a:ln w="50800">
                  <a:solidFill>
                    <a:srgbClr val="FF0000"/>
                  </a:solidFill>
                </a:ln>
                <a:solidFill>
                  <a:srgbClr val="FF0000"/>
                </a:solidFill>
              </a:rPr>
              <a:t>Забезпечення комфортних і безпечних умов навчання і праці</a:t>
            </a:r>
            <a:r>
              <a:rPr lang="uk-UA" sz="2200" b="1" u="sng" dirty="0" smtClean="0">
                <a:ln w="50800">
                  <a:solidFill>
                    <a:srgbClr val="000000"/>
                  </a:solidFill>
                </a:ln>
                <a:solidFill>
                  <a:srgbClr val="000000"/>
                </a:solidFill>
              </a:rPr>
              <a:t/>
            </a:r>
            <a:br>
              <a:rPr lang="uk-UA" sz="2200" b="1" u="sng" dirty="0" smtClean="0">
                <a:ln w="50800">
                  <a:solidFill>
                    <a:srgbClr val="000000"/>
                  </a:solidFill>
                </a:ln>
                <a:solidFill>
                  <a:srgbClr val="000000"/>
                </a:solidFill>
              </a:rPr>
            </a:br>
            <a:r>
              <a:rPr lang="uk-UA" sz="1600" b="1" dirty="0" smtClean="0">
                <a:ln w="50800">
                  <a:solidFill>
                    <a:srgbClr val="000000"/>
                  </a:solidFill>
                </a:ln>
                <a:solidFill>
                  <a:srgbClr val="000000"/>
                </a:solidFill>
              </a:rPr>
              <a:t/>
            </a:r>
            <a:br>
              <a:rPr lang="uk-UA" sz="1600" b="1" dirty="0" smtClean="0">
                <a:ln w="50800">
                  <a:solidFill>
                    <a:srgbClr val="000000"/>
                  </a:solidFill>
                </a:ln>
                <a:solidFill>
                  <a:srgbClr val="000000"/>
                </a:solidFill>
              </a:rPr>
            </a:br>
            <a:r>
              <a:rPr lang="uk-UA" sz="1800" b="1" dirty="0" smtClean="0">
                <a:ln w="50800">
                  <a:solidFill>
                    <a:srgbClr val="000000"/>
                  </a:solidFill>
                </a:ln>
                <a:solidFill>
                  <a:srgbClr val="000000"/>
                </a:solidFill>
              </a:rPr>
              <a:t> </a:t>
            </a:r>
            <a:r>
              <a:rPr lang="uk-UA" sz="2000" b="1" dirty="0" smtClean="0">
                <a:ln w="50800">
                  <a:solidFill>
                    <a:srgbClr val="000000"/>
                  </a:solidFill>
                </a:ln>
                <a:solidFill>
                  <a:srgbClr val="000000"/>
                </a:solidFill>
              </a:rPr>
              <a:t>У 2010 році проведено реконструкцію приміщення їдальні, у якому створено 75 посадкових місць та закуплено необхідне сучасне обладнання. Різноманітні перевірки, які проводилися впродовж 11 років, підтверджують, що їдальня функціонує з дотриманням санітарно-гігієнічних норм.</a:t>
            </a:r>
            <a:r>
              <a:rPr lang="uk-UA" sz="1800" b="1" dirty="0" smtClean="0">
                <a:ln w="50800">
                  <a:solidFill>
                    <a:srgbClr val="000000"/>
                  </a:solidFill>
                </a:ln>
                <a:solidFill>
                  <a:srgbClr val="000000"/>
                </a:solidFill>
              </a:rPr>
              <a:t/>
            </a:r>
            <a:br>
              <a:rPr lang="uk-UA" sz="1800" b="1" dirty="0" smtClean="0">
                <a:ln w="50800">
                  <a:solidFill>
                    <a:srgbClr val="000000"/>
                  </a:solidFill>
                </a:ln>
                <a:solidFill>
                  <a:srgbClr val="000000"/>
                </a:solidFill>
              </a:rPr>
            </a:br>
            <a:endParaRPr lang="uk-UA" sz="1600" b="1" dirty="0">
              <a:ln w="50800">
                <a:solidFill>
                  <a:srgbClr val="000000"/>
                </a:solidFill>
              </a:ln>
              <a:solidFill>
                <a:srgbClr val="000000"/>
              </a:solidFill>
            </a:endParaRPr>
          </a:p>
        </p:txBody>
      </p:sp>
      <p:pic>
        <p:nvPicPr>
          <p:cNvPr id="8" name="Рисунок 7" descr="зображення_viber_2021-04-01_06-21-46.jpg"/>
          <p:cNvPicPr>
            <a:picLocks noChangeAspect="1"/>
          </p:cNvPicPr>
          <p:nvPr/>
        </p:nvPicPr>
        <p:blipFill>
          <a:blip r:embed="rId2" cstate="print"/>
          <a:stretch>
            <a:fillRect/>
          </a:stretch>
        </p:blipFill>
        <p:spPr>
          <a:xfrm>
            <a:off x="6156176" y="2081200"/>
            <a:ext cx="2632500" cy="4680000"/>
          </a:xfrm>
          <a:prstGeom prst="rect">
            <a:avLst/>
          </a:prstGeom>
          <a:ln>
            <a:noFill/>
          </a:ln>
          <a:effectLst>
            <a:softEdge rad="112500"/>
          </a:effectLst>
        </p:spPr>
      </p:pic>
      <p:pic>
        <p:nvPicPr>
          <p:cNvPr id="9" name="Рисунок 8" descr="зображення_viber_2021-04-01_06-21-48.jpg"/>
          <p:cNvPicPr>
            <a:picLocks noChangeAspect="1"/>
          </p:cNvPicPr>
          <p:nvPr/>
        </p:nvPicPr>
        <p:blipFill>
          <a:blip r:embed="rId3" cstate="print"/>
          <a:stretch>
            <a:fillRect/>
          </a:stretch>
        </p:blipFill>
        <p:spPr>
          <a:xfrm>
            <a:off x="3296208" y="2071964"/>
            <a:ext cx="2632500" cy="4680000"/>
          </a:xfrm>
          <a:prstGeom prst="rect">
            <a:avLst/>
          </a:prstGeom>
          <a:ln>
            <a:noFill/>
          </a:ln>
          <a:effectLst>
            <a:softEdge rad="112500"/>
          </a:effectLst>
        </p:spPr>
      </p:pic>
      <p:pic>
        <p:nvPicPr>
          <p:cNvPr id="10" name="Рисунок 9" descr="68665604_2384947258417551_7344322552069619712_n.jpg"/>
          <p:cNvPicPr>
            <a:picLocks noChangeAspect="1"/>
          </p:cNvPicPr>
          <p:nvPr/>
        </p:nvPicPr>
        <p:blipFill>
          <a:blip r:embed="rId4" cstate="print"/>
          <a:stretch>
            <a:fillRect/>
          </a:stretch>
        </p:blipFill>
        <p:spPr>
          <a:xfrm>
            <a:off x="421364" y="2071964"/>
            <a:ext cx="2632500" cy="4680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0"/>
            <a:ext cx="7074137" cy="7101408"/>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lvl="0" algn="l"/>
            <a: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t> </a:t>
            </a:r>
            <a:r>
              <a:rPr lang="uk-UA" sz="24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t>       </a:t>
            </a:r>
            <a: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t>Забезпечення комфортних і безпечних умов </a:t>
            </a:r>
            <a:b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br>
            <a:r>
              <a:rPr lang="uk-UA" sz="2000" b="1" dirty="0">
                <a:ln w="50800">
                  <a:solidFill>
                    <a:srgbClr val="FF0000"/>
                  </a:solidFill>
                </a:ln>
                <a:solidFill>
                  <a:srgbClr val="FF0000"/>
                </a:solidFill>
                <a:latin typeface="Times New Roman" panose="02020603050405020304" pitchFamily="18" charset="0"/>
                <a:cs typeface="Times New Roman" panose="02020603050405020304" pitchFamily="18" charset="0"/>
              </a:rPr>
              <a:t> </a:t>
            </a:r>
            <a: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t>                                навчання і праці</a:t>
            </a: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У нашому закладі дотримуються вимог охорони праці, безпеки життєдіяльності, пожежної безпеки, правил поведінки у навчальному закладі</a:t>
            </a:r>
            <a:r>
              <a:rPr lang="ru-RU"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заклад забезпечений первинними засобами пожежогасіння</a:t>
            </a:r>
            <a:r>
              <a:rPr lang="ru-RU"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у наявності та в належному стані (не захаращені) пожежні виходи, шляхи евакуації</a:t>
            </a:r>
            <a:r>
              <a:rPr lang="ru-RU"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педагоги та учні обізнані з послідовністю дій при виникненні надзвичайних ситуацій;</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ведеться вся необхідна документація з охорони праці, безпеки життєдіяльності, пожежної безпеки, поведінки в умовах надзвичайних ситуацій</a:t>
            </a:r>
            <a:r>
              <a:rPr lang="ru-RU"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обладнання навчальних кабінетів, спортивної кімнати, спортивних споруд відповідає вимогам охорони праці та безпеки життєдіяльності</a:t>
            </a:r>
            <a:r>
              <a:rPr lang="ru-RU"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здійснюється постійна профілактична робота з учнями щодо дотримання гігієнічних вимог, урочні та  позаурочні бесіди, виховні заходи.</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У 2018-2019н.р., 2019-2020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н.р</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2020-2021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н.р</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 2021-2022 випадків травмування учнів чи працівників гімназії не було!</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endParaRPr lang="uk-UA" sz="2000" dirty="0">
              <a:ln w="50800">
                <a:solidFill>
                  <a:srgbClr val="000000"/>
                </a:solidFill>
              </a:ln>
              <a:solidFill>
                <a:srgbClr val="000000"/>
              </a:solidFill>
              <a:latin typeface="Times New Roman" panose="02020603050405020304" pitchFamily="18" charset="0"/>
              <a:cs typeface="Times New Roman" panose="02020603050405020304" pitchFamily="18" charset="0"/>
            </a:endParaRPr>
          </a:p>
        </p:txBody>
      </p:sp>
      <p:pic>
        <p:nvPicPr>
          <p:cNvPr id="11" name="Рисунок 10" descr="зображення_viber_2021-04-01_06-32-59.jpg"/>
          <p:cNvPicPr>
            <a:picLocks noChangeAspect="1"/>
          </p:cNvPicPr>
          <p:nvPr/>
        </p:nvPicPr>
        <p:blipFill rotWithShape="1">
          <a:blip r:embed="rId3" cstate="print"/>
          <a:srcRect t="11113" b="8879"/>
          <a:stretch/>
        </p:blipFill>
        <p:spPr>
          <a:xfrm>
            <a:off x="7471381" y="-42699"/>
            <a:ext cx="1810056" cy="2592288"/>
          </a:xfrm>
          <a:prstGeom prst="rect">
            <a:avLst/>
          </a:prstGeom>
          <a:ln>
            <a:noFill/>
          </a:ln>
          <a:effectLst>
            <a:softEdge rad="112500"/>
          </a:effectLst>
        </p:spPr>
      </p:pic>
      <p:pic>
        <p:nvPicPr>
          <p:cNvPr id="12" name="Рисунок 11" descr="зображення_viber_2021-04-01_06-33-01.jpg"/>
          <p:cNvPicPr>
            <a:picLocks noChangeAspect="1"/>
          </p:cNvPicPr>
          <p:nvPr/>
        </p:nvPicPr>
        <p:blipFill rotWithShape="1">
          <a:blip r:embed="rId4" cstate="print"/>
          <a:srcRect b="31104"/>
          <a:stretch/>
        </p:blipFill>
        <p:spPr>
          <a:xfrm>
            <a:off x="7397665" y="4625752"/>
            <a:ext cx="1813856" cy="2232248"/>
          </a:xfrm>
          <a:prstGeom prst="rect">
            <a:avLst/>
          </a:prstGeom>
          <a:ln>
            <a:noFill/>
          </a:ln>
          <a:effectLst>
            <a:softEdge rad="112500"/>
          </a:effectLst>
        </p:spPr>
      </p:pic>
      <p:pic>
        <p:nvPicPr>
          <p:cNvPr id="13" name="Рисунок 12" descr="зображення_viber_2021-04-01_06-33-06.jpg"/>
          <p:cNvPicPr>
            <a:picLocks noChangeAspect="1"/>
          </p:cNvPicPr>
          <p:nvPr/>
        </p:nvPicPr>
        <p:blipFill rotWithShape="1">
          <a:blip r:embed="rId5" cstate="print"/>
          <a:srcRect l="7902" b="14452"/>
          <a:stretch/>
        </p:blipFill>
        <p:spPr>
          <a:xfrm>
            <a:off x="7330144" y="2308971"/>
            <a:ext cx="1813856" cy="255739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106999" y="-33699"/>
            <a:ext cx="6625765" cy="6740307"/>
          </a:xfrm>
          <a:prstGeom prst="rect">
            <a:avLst/>
          </a:prstGeom>
        </p:spPr>
        <p:txBody>
          <a:bodyPr wrap="square">
            <a:spAutoFit/>
          </a:bodyPr>
          <a:lstStyle/>
          <a:p>
            <a:pPr>
              <a:tabLst>
                <a:tab pos="2960688" algn="l"/>
              </a:tabLst>
            </a:pPr>
            <a:r>
              <a:rPr lang="ru-RU" sz="2400" b="1" dirty="0" smtClean="0">
                <a:ln w="50800"/>
                <a:solidFill>
                  <a:srgbClr val="FF0000"/>
                </a:solidFill>
                <a:latin typeface="Times New Roman" pitchFamily="18" charset="0"/>
                <a:cs typeface="Times New Roman" pitchFamily="18" charset="0"/>
              </a:rPr>
              <a:t>                     З </a:t>
            </a:r>
            <a:r>
              <a:rPr lang="ru-RU" sz="2400" b="1" dirty="0" err="1">
                <a:ln w="50800"/>
                <a:solidFill>
                  <a:srgbClr val="FF0000"/>
                </a:solidFill>
                <a:latin typeface="Times New Roman" pitchFamily="18" charset="0"/>
                <a:cs typeface="Times New Roman" pitchFamily="18" charset="0"/>
              </a:rPr>
              <a:t>історії</a:t>
            </a:r>
            <a:r>
              <a:rPr lang="ru-RU" sz="2400" b="1" dirty="0">
                <a:ln w="50800"/>
                <a:solidFill>
                  <a:srgbClr val="FF0000"/>
                </a:solidFill>
                <a:latin typeface="Times New Roman" pitchFamily="18" charset="0"/>
                <a:cs typeface="Times New Roman" pitchFamily="18" charset="0"/>
              </a:rPr>
              <a:t> </a:t>
            </a:r>
            <a:r>
              <a:rPr lang="ru-RU" sz="2400" b="1" dirty="0" err="1" smtClean="0">
                <a:ln w="50800"/>
                <a:solidFill>
                  <a:srgbClr val="FF0000"/>
                </a:solidFill>
                <a:latin typeface="Times New Roman" pitchFamily="18" charset="0"/>
                <a:cs typeface="Times New Roman" pitchFamily="18" charset="0"/>
              </a:rPr>
              <a:t>гімназії</a:t>
            </a:r>
            <a:r>
              <a:rPr lang="uk-UA" sz="2400" dirty="0">
                <a:ln w="50800"/>
                <a:solidFill>
                  <a:srgbClr val="262626"/>
                </a:solidFill>
                <a:latin typeface="Times New Roman" pitchFamily="18" charset="0"/>
                <a:cs typeface="Times New Roman" pitchFamily="18" charset="0"/>
              </a:rPr>
              <a:t/>
            </a:r>
            <a:br>
              <a:rPr lang="uk-UA" sz="2400" dirty="0">
                <a:ln w="50800"/>
                <a:solidFill>
                  <a:srgbClr val="262626"/>
                </a:solidFill>
                <a:latin typeface="Times New Roman" pitchFamily="18" charset="0"/>
                <a:cs typeface="Times New Roman" pitchFamily="18" charset="0"/>
              </a:rPr>
            </a:br>
            <a:r>
              <a:rPr lang="uk-UA" sz="2400" dirty="0">
                <a:ln w="50800"/>
                <a:latin typeface="Times New Roman" pitchFamily="18" charset="0"/>
                <a:cs typeface="Times New Roman" pitchFamily="18" charset="0"/>
              </a:rPr>
              <a:t>Перша згадка датується </a:t>
            </a:r>
            <a:r>
              <a:rPr lang="uk-UA" sz="2400" b="1" dirty="0">
                <a:ln w="50800"/>
                <a:latin typeface="Times New Roman" pitchFamily="18" charset="0"/>
                <a:cs typeface="Times New Roman" pitchFamily="18" charset="0"/>
              </a:rPr>
              <a:t>1832 роком. </a:t>
            </a:r>
            <a:r>
              <a:rPr lang="uk-UA" sz="2400" dirty="0">
                <a:ln w="50800"/>
                <a:latin typeface="Times New Roman" pitchFamily="18" charset="0"/>
                <a:cs typeface="Times New Roman" pitchFamily="18" charset="0"/>
              </a:rPr>
              <a:t>Це була однокласна </a:t>
            </a:r>
            <a:r>
              <a:rPr lang="uk-UA" sz="2400" dirty="0" err="1">
                <a:ln w="50800"/>
                <a:latin typeface="Times New Roman" pitchFamily="18" charset="0"/>
                <a:cs typeface="Times New Roman" pitchFamily="18" charset="0"/>
              </a:rPr>
              <a:t>парохіальна</a:t>
            </a:r>
            <a:r>
              <a:rPr lang="uk-UA" sz="2400" dirty="0">
                <a:ln w="50800"/>
                <a:latin typeface="Times New Roman" pitchFamily="18" charset="0"/>
                <a:cs typeface="Times New Roman" pitchFamily="18" charset="0"/>
              </a:rPr>
              <a:t> школа, у якій заняття проводив священник.</a:t>
            </a:r>
            <a:br>
              <a:rPr lang="uk-UA" sz="2400" dirty="0">
                <a:ln w="50800"/>
                <a:latin typeface="Times New Roman" pitchFamily="18" charset="0"/>
                <a:cs typeface="Times New Roman" pitchFamily="18" charset="0"/>
              </a:rPr>
            </a:br>
            <a:r>
              <a:rPr lang="uk-UA" sz="2400" dirty="0">
                <a:ln w="50800"/>
                <a:latin typeface="Times New Roman" pitchFamily="18" charset="0"/>
                <a:cs typeface="Times New Roman" pitchFamily="18" charset="0"/>
              </a:rPr>
              <a:t>У </a:t>
            </a:r>
            <a:r>
              <a:rPr lang="uk-UA" sz="2400" b="1" dirty="0">
                <a:ln w="50800"/>
                <a:latin typeface="Times New Roman" pitchFamily="18" charset="0"/>
                <a:cs typeface="Times New Roman" pitchFamily="18" charset="0"/>
              </a:rPr>
              <a:t>1875 році </a:t>
            </a:r>
            <a:r>
              <a:rPr lang="uk-UA" sz="2400" dirty="0">
                <a:ln w="50800"/>
                <a:latin typeface="Times New Roman" pitchFamily="18" charset="0"/>
                <a:cs typeface="Times New Roman" pitchFamily="18" charset="0"/>
              </a:rPr>
              <a:t>перейменована на школу </a:t>
            </a:r>
            <a:r>
              <a:rPr lang="ru-RU" sz="2400" dirty="0" smtClean="0">
                <a:ln w="50800"/>
                <a:latin typeface="Times New Roman" pitchFamily="18" charset="0"/>
                <a:cs typeface="Times New Roman" pitchFamily="18" charset="0"/>
              </a:rPr>
              <a:t>«</a:t>
            </a:r>
            <a:r>
              <a:rPr lang="uk-UA" sz="2400" dirty="0" smtClean="0">
                <a:ln w="50800"/>
                <a:latin typeface="Times New Roman" pitchFamily="18" charset="0"/>
                <a:cs typeface="Times New Roman" pitchFamily="18" charset="0"/>
              </a:rPr>
              <a:t>загальної системи</a:t>
            </a:r>
            <a:r>
              <a:rPr lang="ru-RU" sz="2400" dirty="0" smtClean="0">
                <a:ln w="50800"/>
                <a:latin typeface="Times New Roman" pitchFamily="18" charset="0"/>
                <a:cs typeface="Times New Roman" pitchFamily="18" charset="0"/>
              </a:rPr>
              <a:t>»</a:t>
            </a:r>
            <a:r>
              <a:rPr lang="uk-UA" sz="2400" dirty="0" smtClean="0">
                <a:ln w="50800"/>
                <a:latin typeface="Times New Roman" pitchFamily="18" charset="0"/>
                <a:cs typeface="Times New Roman" pitchFamily="18" charset="0"/>
              </a:rPr>
              <a:t>, </a:t>
            </a:r>
            <a:r>
              <a:rPr lang="uk-UA" sz="2400" dirty="0">
                <a:ln w="50800"/>
                <a:latin typeface="Times New Roman" pitchFamily="18" charset="0"/>
                <a:cs typeface="Times New Roman" pitchFamily="18" charset="0"/>
              </a:rPr>
              <a:t>у якій навчалося </a:t>
            </a:r>
            <a:r>
              <a:rPr lang="uk-UA" sz="2400" b="1" dirty="0" smtClean="0">
                <a:ln w="50800"/>
                <a:latin typeface="Times New Roman" pitchFamily="18" charset="0"/>
                <a:cs typeface="Times New Roman" pitchFamily="18" charset="0"/>
              </a:rPr>
              <a:t>140 учнів. </a:t>
            </a:r>
          </a:p>
          <a:p>
            <a:pPr>
              <a:tabLst>
                <a:tab pos="2960688" algn="l"/>
              </a:tabLst>
            </a:pPr>
            <a:r>
              <a:rPr lang="uk-UA" sz="2400" dirty="0" smtClean="0">
                <a:ln w="50800"/>
                <a:latin typeface="Times New Roman" pitchFamily="18" charset="0"/>
                <a:cs typeface="Times New Roman" pitchFamily="18" charset="0"/>
              </a:rPr>
              <a:t>З </a:t>
            </a:r>
            <a:r>
              <a:rPr lang="uk-UA" sz="2400" b="1" dirty="0">
                <a:ln w="50800"/>
                <a:latin typeface="Times New Roman" pitchFamily="18" charset="0"/>
                <a:cs typeface="Times New Roman" pitchFamily="18" charset="0"/>
              </a:rPr>
              <a:t>1907 року </a:t>
            </a:r>
            <a:r>
              <a:rPr lang="uk-UA" sz="2400" dirty="0">
                <a:ln w="50800"/>
                <a:latin typeface="Times New Roman" pitchFamily="18" charset="0"/>
                <a:cs typeface="Times New Roman" pitchFamily="18" charset="0"/>
              </a:rPr>
              <a:t>функціонувала </a:t>
            </a:r>
            <a:r>
              <a:rPr lang="ru-RU" sz="2400" dirty="0" smtClean="0">
                <a:ln w="50800"/>
                <a:latin typeface="Times New Roman" pitchFamily="18" charset="0"/>
                <a:cs typeface="Times New Roman" pitchFamily="18" charset="0"/>
              </a:rPr>
              <a:t>«</a:t>
            </a:r>
            <a:r>
              <a:rPr lang="uk-UA" sz="2400" dirty="0" smtClean="0">
                <a:ln w="50800"/>
                <a:latin typeface="Times New Roman" pitchFamily="18" charset="0"/>
                <a:cs typeface="Times New Roman" pitchFamily="18" charset="0"/>
              </a:rPr>
              <a:t>школа людова</a:t>
            </a:r>
            <a:r>
              <a:rPr lang="ru-RU" sz="2400" dirty="0" smtClean="0">
                <a:ln w="50800"/>
                <a:latin typeface="Times New Roman" pitchFamily="18" charset="0"/>
                <a:cs typeface="Times New Roman" pitchFamily="18" charset="0"/>
              </a:rPr>
              <a:t>»</a:t>
            </a:r>
            <a:r>
              <a:rPr lang="uk-UA" sz="2400" dirty="0" smtClean="0">
                <a:ln w="50800"/>
                <a:latin typeface="Times New Roman" pitchFamily="18" charset="0"/>
                <a:cs typeface="Times New Roman" pitchFamily="18" charset="0"/>
              </a:rPr>
              <a:t>.</a:t>
            </a:r>
            <a:r>
              <a:rPr lang="uk-UA" sz="2400" dirty="0">
                <a:ln w="50800"/>
                <a:latin typeface="Times New Roman" pitchFamily="18" charset="0"/>
                <a:cs typeface="Times New Roman" pitchFamily="18" charset="0"/>
              </a:rPr>
              <a:t/>
            </a:r>
            <a:br>
              <a:rPr lang="uk-UA" sz="2400" dirty="0">
                <a:ln w="50800"/>
                <a:latin typeface="Times New Roman" pitchFamily="18" charset="0"/>
                <a:cs typeface="Times New Roman" pitchFamily="18" charset="0"/>
              </a:rPr>
            </a:br>
            <a:r>
              <a:rPr lang="uk-UA" sz="2400" dirty="0">
                <a:ln w="50800"/>
                <a:latin typeface="Times New Roman" pitchFamily="18" charset="0"/>
                <a:cs typeface="Times New Roman" pitchFamily="18" charset="0"/>
              </a:rPr>
              <a:t>У</a:t>
            </a:r>
            <a:r>
              <a:rPr lang="uk-UA" sz="2400" b="1" dirty="0">
                <a:ln w="50800"/>
                <a:latin typeface="Times New Roman" pitchFamily="18" charset="0"/>
                <a:cs typeface="Times New Roman" pitchFamily="18" charset="0"/>
              </a:rPr>
              <a:t> 1970 році </a:t>
            </a:r>
            <a:r>
              <a:rPr lang="uk-UA" sz="2400" dirty="0">
                <a:ln w="50800"/>
                <a:latin typeface="Times New Roman" pitchFamily="18" charset="0"/>
                <a:cs typeface="Times New Roman" pitchFamily="18" charset="0"/>
              </a:rPr>
              <a:t>збудовано теперішній навчальний корпус.</a:t>
            </a:r>
            <a:br>
              <a:rPr lang="uk-UA" sz="2400" dirty="0">
                <a:ln w="50800"/>
                <a:latin typeface="Times New Roman" pitchFamily="18" charset="0"/>
                <a:cs typeface="Times New Roman" pitchFamily="18" charset="0"/>
              </a:rPr>
            </a:br>
            <a:r>
              <a:rPr lang="uk-UA" sz="2400" dirty="0">
                <a:ln w="50800"/>
                <a:latin typeface="Times New Roman" pitchFamily="18" charset="0"/>
                <a:cs typeface="Times New Roman" pitchFamily="18" charset="0"/>
              </a:rPr>
              <a:t>3 </a:t>
            </a:r>
            <a:r>
              <a:rPr lang="uk-UA" sz="2400" b="1" dirty="0">
                <a:ln w="50800"/>
                <a:latin typeface="Times New Roman" pitchFamily="18" charset="0"/>
                <a:cs typeface="Times New Roman" pitchFamily="18" charset="0"/>
              </a:rPr>
              <a:t>1 квітня 1982</a:t>
            </a:r>
            <a:r>
              <a:rPr lang="uk-UA" sz="2400" dirty="0">
                <a:ln w="50800"/>
                <a:latin typeface="Times New Roman" pitchFamily="18" charset="0"/>
                <a:cs typeface="Times New Roman" pitchFamily="18" charset="0"/>
              </a:rPr>
              <a:t> року школа перейшла в підпорядкування міського відділу освіти Івано-Франківської міської ради. До цього була в підпорядкуванні відділів освіти </a:t>
            </a:r>
            <a:r>
              <a:rPr lang="uk-UA" sz="2400" dirty="0" err="1">
                <a:ln w="50800"/>
                <a:latin typeface="Times New Roman" pitchFamily="18" charset="0"/>
                <a:cs typeface="Times New Roman" pitchFamily="18" charset="0"/>
              </a:rPr>
              <a:t>Богородчанського</a:t>
            </a:r>
            <a:r>
              <a:rPr lang="uk-UA" sz="2400" dirty="0">
                <a:ln w="50800"/>
                <a:latin typeface="Times New Roman" pitchFamily="18" charset="0"/>
                <a:cs typeface="Times New Roman" pitchFamily="18" charset="0"/>
              </a:rPr>
              <a:t> та Івано-Франківського (Тисменицького) районів.</a:t>
            </a:r>
            <a:br>
              <a:rPr lang="uk-UA" sz="2400" dirty="0">
                <a:ln w="50800"/>
                <a:latin typeface="Times New Roman" pitchFamily="18" charset="0"/>
                <a:cs typeface="Times New Roman" pitchFamily="18" charset="0"/>
              </a:rPr>
            </a:br>
            <a:r>
              <a:rPr lang="uk-UA" sz="2400" dirty="0">
                <a:ln w="50800"/>
                <a:latin typeface="Times New Roman" pitchFamily="18" charset="0"/>
                <a:cs typeface="Times New Roman" pitchFamily="18" charset="0"/>
              </a:rPr>
              <a:t>3 </a:t>
            </a:r>
            <a:r>
              <a:rPr lang="uk-UA" sz="2400" b="1" dirty="0">
                <a:ln w="50800"/>
                <a:latin typeface="Times New Roman" pitchFamily="18" charset="0"/>
                <a:cs typeface="Times New Roman" pitchFamily="18" charset="0"/>
              </a:rPr>
              <a:t>28 січня 2021 року </a:t>
            </a:r>
            <a:r>
              <a:rPr lang="uk-UA" sz="2400" dirty="0">
                <a:ln w="50800"/>
                <a:latin typeface="Times New Roman" pitchFamily="18" charset="0"/>
                <a:cs typeface="Times New Roman" pitchFamily="18" charset="0"/>
              </a:rPr>
              <a:t>перейменована на Вовчинецьку гімназію Івано-Франківської </a:t>
            </a:r>
            <a:endParaRPr lang="uk-UA" sz="2400" dirty="0" smtClean="0">
              <a:ln w="50800"/>
              <a:latin typeface="Times New Roman" pitchFamily="18" charset="0"/>
              <a:cs typeface="Times New Roman" pitchFamily="18" charset="0"/>
            </a:endParaRPr>
          </a:p>
          <a:p>
            <a:pPr>
              <a:tabLst>
                <a:tab pos="2960688" algn="l"/>
              </a:tabLst>
            </a:pPr>
            <a:r>
              <a:rPr lang="uk-UA" sz="2400" dirty="0" smtClean="0">
                <a:ln w="50800"/>
                <a:latin typeface="Times New Roman" pitchFamily="18" charset="0"/>
                <a:cs typeface="Times New Roman" pitchFamily="18" charset="0"/>
              </a:rPr>
              <a:t>міської </a:t>
            </a:r>
            <a:r>
              <a:rPr lang="uk-UA" dirty="0" smtClean="0">
                <a:ln w="50800"/>
                <a:latin typeface="Times New Roman" pitchFamily="18" charset="0"/>
                <a:cs typeface="Times New Roman" pitchFamily="18" charset="0"/>
              </a:rPr>
              <a:t>ради(</a:t>
            </a:r>
            <a:r>
              <a:rPr lang="uk-UA" b="1" i="1" dirty="0" smtClean="0">
                <a:ln w="50800"/>
                <a:latin typeface="Times New Roman" pitchFamily="18" charset="0"/>
                <a:cs typeface="Times New Roman" pitchFamily="18" charset="0"/>
              </a:rPr>
              <a:t>Рішення </a:t>
            </a:r>
            <a:r>
              <a:rPr lang="uk-UA" b="1" i="1" dirty="0">
                <a:ln w="50800"/>
                <a:latin typeface="Times New Roman" pitchFamily="18" charset="0"/>
                <a:cs typeface="Times New Roman" pitchFamily="18" charset="0"/>
              </a:rPr>
              <a:t>міської ради від </a:t>
            </a:r>
            <a:r>
              <a:rPr lang="uk-UA" b="1" i="1" dirty="0" smtClean="0">
                <a:ln w="50800"/>
                <a:latin typeface="Times New Roman" pitchFamily="18" charset="0"/>
                <a:cs typeface="Times New Roman" pitchFamily="18" charset="0"/>
              </a:rPr>
              <a:t>28.01.2021 </a:t>
            </a:r>
            <a:r>
              <a:rPr lang="uk-UA" b="1" i="1" dirty="0">
                <a:ln w="50800"/>
                <a:latin typeface="Times New Roman" pitchFamily="18" charset="0"/>
                <a:cs typeface="Times New Roman" pitchFamily="18" charset="0"/>
              </a:rPr>
              <a:t>р., № 12-4</a:t>
            </a:r>
            <a:r>
              <a:rPr lang="uk-UA" dirty="0">
                <a:ln w="50800"/>
                <a:latin typeface="Times New Roman" pitchFamily="18" charset="0"/>
                <a:cs typeface="Times New Roman" pitchFamily="18" charset="0"/>
              </a:rPr>
              <a:t>).</a:t>
            </a:r>
            <a:endParaRPr lang="uk-UA" dirty="0"/>
          </a:p>
        </p:txBody>
      </p:sp>
      <p:pic>
        <p:nvPicPr>
          <p:cNvPr id="4" name="Рисунок 3"/>
          <p:cNvPicPr>
            <a:picLocks noChangeAspect="1"/>
          </p:cNvPicPr>
          <p:nvPr/>
        </p:nvPicPr>
        <p:blipFill>
          <a:blip r:embed="rId3" cstate="print"/>
          <a:stretch>
            <a:fillRect/>
          </a:stretch>
        </p:blipFill>
        <p:spPr>
          <a:xfrm>
            <a:off x="6539421" y="0"/>
            <a:ext cx="2609372" cy="1292464"/>
          </a:xfrm>
          <a:prstGeom prst="rect">
            <a:avLst/>
          </a:prstGeom>
        </p:spPr>
      </p:pic>
      <p:pic>
        <p:nvPicPr>
          <p:cNvPr id="7" name="Рисунок 6"/>
          <p:cNvPicPr>
            <a:picLocks noChangeAspect="1"/>
          </p:cNvPicPr>
          <p:nvPr/>
        </p:nvPicPr>
        <p:blipFill>
          <a:blip r:embed="rId4" cstate="print"/>
          <a:stretch>
            <a:fillRect/>
          </a:stretch>
        </p:blipFill>
        <p:spPr>
          <a:xfrm>
            <a:off x="6390768" y="2649122"/>
            <a:ext cx="2865368" cy="1438781"/>
          </a:xfrm>
          <a:prstGeom prst="rect">
            <a:avLst/>
          </a:prstGeom>
        </p:spPr>
      </p:pic>
      <p:pic>
        <p:nvPicPr>
          <p:cNvPr id="8" name="Рисунок 7"/>
          <p:cNvPicPr>
            <a:picLocks noChangeAspect="1"/>
          </p:cNvPicPr>
          <p:nvPr/>
        </p:nvPicPr>
        <p:blipFill rotWithShape="1">
          <a:blip r:embed="rId5" cstate="print"/>
          <a:srcRect r="9647"/>
          <a:stretch/>
        </p:blipFill>
        <p:spPr>
          <a:xfrm>
            <a:off x="6521334" y="5442384"/>
            <a:ext cx="2645545" cy="1502133"/>
          </a:xfrm>
          <a:prstGeom prst="rect">
            <a:avLst/>
          </a:prstGeom>
        </p:spPr>
      </p:pic>
      <p:pic>
        <p:nvPicPr>
          <p:cNvPr id="9" name="Рисунок 8"/>
          <p:cNvPicPr>
            <a:picLocks noChangeAspect="1"/>
          </p:cNvPicPr>
          <p:nvPr/>
        </p:nvPicPr>
        <p:blipFill>
          <a:blip r:embed="rId6" cstate="print"/>
          <a:stretch>
            <a:fillRect/>
          </a:stretch>
        </p:blipFill>
        <p:spPr>
          <a:xfrm>
            <a:off x="6539421" y="1135185"/>
            <a:ext cx="2568062" cy="1633870"/>
          </a:xfrm>
          <a:prstGeom prst="rect">
            <a:avLst/>
          </a:prstGeom>
        </p:spPr>
      </p:pic>
      <p:pic>
        <p:nvPicPr>
          <p:cNvPr id="10" name="Рисунок 9"/>
          <p:cNvPicPr>
            <a:picLocks noChangeAspect="1"/>
          </p:cNvPicPr>
          <p:nvPr/>
        </p:nvPicPr>
        <p:blipFill rotWithShape="1">
          <a:blip r:embed="rId7" cstate="print"/>
          <a:srcRect r="10628" b="11976"/>
          <a:stretch/>
        </p:blipFill>
        <p:spPr>
          <a:xfrm>
            <a:off x="6245139" y="3966056"/>
            <a:ext cx="2921740" cy="1619909"/>
          </a:xfrm>
          <a:prstGeom prst="rect">
            <a:avLst/>
          </a:prstGeom>
        </p:spPr>
      </p:pic>
    </p:spTree>
    <p:extLst>
      <p:ext uri="{BB962C8B-B14F-4D97-AF65-F5344CB8AC3E}">
        <p14:creationId xmlns:p14="http://schemas.microsoft.com/office/powerpoint/2010/main" xmlns="" val="3635213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6336704" cy="6552728"/>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t>Створення освітнього середовища вільного від </a:t>
            </a:r>
            <a:b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br>
            <a:r>
              <a:rPr lang="uk-UA" sz="2000" b="1" dirty="0">
                <a:ln w="50800">
                  <a:solidFill>
                    <a:srgbClr val="FF0000"/>
                  </a:solidFill>
                </a:ln>
                <a:solidFill>
                  <a:srgbClr val="FF0000"/>
                </a:solidFill>
                <a:latin typeface="Times New Roman" panose="02020603050405020304" pitchFamily="18" charset="0"/>
                <a:cs typeface="Times New Roman" panose="02020603050405020304" pitchFamily="18" charset="0"/>
              </a:rPr>
              <a:t> </a:t>
            </a:r>
            <a: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t> будь-яких форм насильства та дискримінації</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З метою створення безпечного освітнього середовища у гімназії здійснюється комплексна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антибулінгова</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політика.</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Відповідно до Закону України «Про освіту» в нашій гімназії розроблено, затверджено і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оприлюднено</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порядок подання та розгляду заяв про випадки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булінгу</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(цькування);</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порядок реагування на доведені випадки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булінгу</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en-US"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план заходів з протидії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булінгу</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Зазначені документи, а також телефони служб, куди можна звертатися у випадку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булінгу</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З метою профілактики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булінгу</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адміністрацією, класними керівниками, соціальним педагогом проведено ряд заходів, до проведення яких залучались працівники поліції, юстиції.</a:t>
            </a:r>
            <a:b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Упродовж багатьох навчальних років заяв про випадки </a:t>
            </a:r>
            <a:r>
              <a:rPr lang="uk-UA" sz="2000" dirty="0" err="1" smtClean="0">
                <a:ln w="50800">
                  <a:solidFill>
                    <a:srgbClr val="000000"/>
                  </a:solidFill>
                </a:ln>
                <a:solidFill>
                  <a:srgbClr val="000000"/>
                </a:solidFill>
                <a:latin typeface="Times New Roman" panose="02020603050405020304" pitchFamily="18" charset="0"/>
                <a:cs typeface="Times New Roman" panose="02020603050405020304" pitchFamily="18" charset="0"/>
              </a:rPr>
              <a:t>булінгу</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в нашу гімназію не надходило!</a:t>
            </a:r>
            <a:endParaRPr lang="uk-UA" sz="2000" dirty="0">
              <a:ln w="50800">
                <a:solidFill>
                  <a:srgbClr val="000000"/>
                </a:solidFill>
              </a:ln>
              <a:solidFill>
                <a:srgbClr val="000000"/>
              </a:solidFill>
              <a:latin typeface="Times New Roman" panose="02020603050405020304" pitchFamily="18" charset="0"/>
              <a:cs typeface="Times New Roman" panose="02020603050405020304" pitchFamily="18" charset="0"/>
            </a:endParaRPr>
          </a:p>
        </p:txBody>
      </p:sp>
      <p:pic>
        <p:nvPicPr>
          <p:cNvPr id="7" name="Рисунок 6" descr="зображення_viber_2021-04-01_06-26-00.jpg"/>
          <p:cNvPicPr>
            <a:picLocks noChangeAspect="1"/>
          </p:cNvPicPr>
          <p:nvPr/>
        </p:nvPicPr>
        <p:blipFill>
          <a:blip r:embed="rId3" cstate="print"/>
          <a:stretch>
            <a:fillRect/>
          </a:stretch>
        </p:blipFill>
        <p:spPr>
          <a:xfrm>
            <a:off x="7425225" y="1910171"/>
            <a:ext cx="1799125" cy="2796277"/>
          </a:xfrm>
          <a:prstGeom prst="rect">
            <a:avLst/>
          </a:prstGeom>
          <a:ln>
            <a:noFill/>
          </a:ln>
          <a:effectLst>
            <a:softEdge rad="112500"/>
          </a:effectLst>
        </p:spPr>
      </p:pic>
      <p:pic>
        <p:nvPicPr>
          <p:cNvPr id="8" name="Рисунок 7" descr="зображення_viber_2021-04-01_06-26-07.jpg"/>
          <p:cNvPicPr>
            <a:picLocks noChangeAspect="1"/>
          </p:cNvPicPr>
          <p:nvPr/>
        </p:nvPicPr>
        <p:blipFill rotWithShape="1">
          <a:blip r:embed="rId4" cstate="print"/>
          <a:srcRect l="6926" r="14470" b="31385"/>
          <a:stretch/>
        </p:blipFill>
        <p:spPr>
          <a:xfrm>
            <a:off x="6550415" y="-33671"/>
            <a:ext cx="1418345" cy="2470175"/>
          </a:xfrm>
          <a:prstGeom prst="rect">
            <a:avLst/>
          </a:prstGeom>
          <a:ln>
            <a:noFill/>
          </a:ln>
          <a:effectLst>
            <a:softEdge rad="112500"/>
          </a:effectLst>
        </p:spPr>
      </p:pic>
      <p:pic>
        <p:nvPicPr>
          <p:cNvPr id="9" name="Рисунок 8" descr="зображення_viber_2021-04-01_06-26-10.jpg"/>
          <p:cNvPicPr>
            <a:picLocks noChangeAspect="1"/>
          </p:cNvPicPr>
          <p:nvPr/>
        </p:nvPicPr>
        <p:blipFill rotWithShape="1">
          <a:blip r:embed="rId5" cstate="print"/>
          <a:srcRect l="1714" t="5299" r="12550" b="26693"/>
          <a:stretch/>
        </p:blipFill>
        <p:spPr>
          <a:xfrm>
            <a:off x="7474647" y="-58107"/>
            <a:ext cx="1728193" cy="2448272"/>
          </a:xfrm>
          <a:prstGeom prst="rect">
            <a:avLst/>
          </a:prstGeom>
          <a:ln>
            <a:noFill/>
          </a:ln>
          <a:effectLst>
            <a:softEdge rad="112500"/>
          </a:effectLst>
        </p:spPr>
      </p:pic>
      <p:pic>
        <p:nvPicPr>
          <p:cNvPr id="10" name="Рисунок 9" descr="зображення_viber_2021-04-01_06-35-44.jpg"/>
          <p:cNvPicPr>
            <a:picLocks noChangeAspect="1"/>
          </p:cNvPicPr>
          <p:nvPr/>
        </p:nvPicPr>
        <p:blipFill>
          <a:blip r:embed="rId6" cstate="print"/>
          <a:stretch>
            <a:fillRect/>
          </a:stretch>
        </p:blipFill>
        <p:spPr>
          <a:xfrm>
            <a:off x="7425225" y="4149080"/>
            <a:ext cx="1746970" cy="285749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0" y="0"/>
            <a:ext cx="7516114" cy="6858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uk-UA" sz="1800" b="1" dirty="0" smtClean="0">
                <a:ln w="50800">
                  <a:solidFill>
                    <a:srgbClr val="000000"/>
                  </a:solidFill>
                </a:ln>
                <a:solidFill>
                  <a:srgbClr val="000000"/>
                </a:solidFill>
              </a:rPr>
              <a:t>	</a:t>
            </a:r>
            <a:r>
              <a:rPr lang="uk-UA" sz="2000"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t>
            </a:r>
            <a: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t>Застосування внутрішнього моніторингу, що передбачає</a:t>
            </a:r>
            <a:r>
              <a:rPr lang="uk-UA" sz="2000" b="1" dirty="0">
                <a:ln w="50800">
                  <a:solidFill>
                    <a:srgbClr val="FF0000"/>
                  </a:solidFill>
                </a:ln>
                <a:solidFill>
                  <a:srgbClr val="FF0000"/>
                </a:solidFill>
                <a:latin typeface="Times New Roman" panose="02020603050405020304" pitchFamily="18" charset="0"/>
                <a:cs typeface="Times New Roman" panose="02020603050405020304" pitchFamily="18" charset="0"/>
              </a:rPr>
              <a:t> </a:t>
            </a:r>
            <a: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t>систематичне відстеження та коригування  </a:t>
            </a:r>
            <a:b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br>
            <a:r>
              <a:rPr lang="uk-UA" sz="2000" b="1" dirty="0">
                <a:ln w="50800">
                  <a:solidFill>
                    <a:srgbClr val="FF0000"/>
                  </a:solidFill>
                </a:ln>
                <a:solidFill>
                  <a:srgbClr val="FF0000"/>
                </a:solidFill>
                <a:latin typeface="Times New Roman" panose="02020603050405020304" pitchFamily="18" charset="0"/>
                <a:cs typeface="Times New Roman" panose="02020603050405020304" pitchFamily="18" charset="0"/>
              </a:rPr>
              <a:t> </a:t>
            </a:r>
            <a:r>
              <a:rPr lang="uk-UA" sz="2000" b="1" dirty="0" smtClean="0">
                <a:ln w="50800">
                  <a:solidFill>
                    <a:srgbClr val="FF0000"/>
                  </a:solidFill>
                </a:ln>
                <a:solidFill>
                  <a:srgbClr val="FF0000"/>
                </a:solidFill>
                <a:latin typeface="Times New Roman" panose="02020603050405020304" pitchFamily="18" charset="0"/>
                <a:cs typeface="Times New Roman" panose="02020603050405020304" pitchFamily="18" charset="0"/>
              </a:rPr>
              <a:t>                                  результатів навчання</a:t>
            </a: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Адміністрацією нашої гімназії здійснюється систематичний моніторинг результатів навчання здобувачів освіти. Основною метою такого моніторингу є виявлення об’єктивного раціонального підходу до навчання  й оцінювання навчальних досягнень учнів з боку вчителя, простеження системності  навчання учнів, їхніх розумових здібностей та можливостей, а також динаміки їх навчальних досягнень.</a:t>
            </a:r>
            <a:b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У цьому навчальному році використовувалися такі способи одержання аналітичної інформації:</a:t>
            </a:r>
            <a:b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порівняльний аналіз досягнень за І, ІІ семестри, рік;</a:t>
            </a:r>
            <a:b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аналіз середнього балу класів за підсумками семестрового і річного оцінювання;</a:t>
            </a:r>
            <a:b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порівняльний аналіз середнього балу навчальних досягнень учнів з окремих предметів;</a:t>
            </a:r>
            <a:b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порівняльний аналіз підсумкового оцінювання між класами та на одній паралелі;</a:t>
            </a:r>
            <a:b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порівняльний аналіз балів учнів випускників і результати вступу до навчальних закладів.</a:t>
            </a:r>
            <a:endParaRPr lang="uk-UA" sz="2000" b="1" dirty="0">
              <a:ln w="50800">
                <a:solidFill>
                  <a:srgbClr val="000000"/>
                </a:solidFill>
              </a:ln>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7094022" cy="1320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sz="2400" b="1" dirty="0" smtClean="0">
                <a:ln w="11430"/>
                <a:solidFill>
                  <a:schemeClr val="accent2">
                    <a:lumMod val="50000"/>
                  </a:schemeClr>
                </a:solidFill>
                <a:effectLst>
                  <a:outerShdw blurRad="38100" dist="38100" dir="2700000" algn="tl">
                    <a:srgbClr val="000000">
                      <a:alpha val="43137"/>
                    </a:srgbClr>
                  </a:outerShdw>
                </a:effectLst>
              </a:rPr>
              <a:t>Застосування внутрішнього моніторингу, що передбачає	систематичне відстеження та коригування результатів навчання</a:t>
            </a:r>
            <a:endParaRPr lang="uk-UA" sz="2400" b="1" dirty="0">
              <a:ln w="11430"/>
              <a:solidFill>
                <a:schemeClr val="accent2">
                  <a:lumMod val="50000"/>
                </a:schemeClr>
              </a:solidFill>
              <a:effectLst>
                <a:outerShdw blurRad="38100" dist="38100" dir="2700000" algn="tl">
                  <a:srgbClr val="000000">
                    <a:alpha val="43137"/>
                  </a:srgbClr>
                </a:outerShdw>
              </a:effectLst>
            </a:endParaRPr>
          </a:p>
        </p:txBody>
      </p:sp>
      <p:sp>
        <p:nvSpPr>
          <p:cNvPr id="3" name="Місце для вмісту 2"/>
          <p:cNvSpPr>
            <a:spLocks noGrp="1"/>
          </p:cNvSpPr>
          <p:nvPr>
            <p:ph sz="half" idx="1"/>
          </p:nvPr>
        </p:nvSpPr>
        <p:spPr>
          <a:xfrm>
            <a:off x="214282" y="1571612"/>
            <a:ext cx="3483427" cy="4469749"/>
          </a:xfrm>
        </p:spPr>
        <p:txBody>
          <a:bodyPr/>
          <a:lstStyle/>
          <a:p>
            <a:pPr algn="just">
              <a:buNone/>
            </a:pPr>
            <a:r>
              <a:rPr lang="uk-U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Діаграма моніторингу  навчальних досягнень учнів 5 – 9 класів на кінець   2021 /2022 навчального року</a:t>
            </a:r>
          </a:p>
          <a:p>
            <a:endParaRPr lang="uk-UA" dirty="0"/>
          </a:p>
        </p:txBody>
      </p:sp>
      <p:sp>
        <p:nvSpPr>
          <p:cNvPr id="4" name="Місце для вмісту 3"/>
          <p:cNvSpPr>
            <a:spLocks noGrp="1"/>
          </p:cNvSpPr>
          <p:nvPr>
            <p:ph sz="half" idx="2"/>
          </p:nvPr>
        </p:nvSpPr>
        <p:spPr>
          <a:xfrm>
            <a:off x="4211960" y="1571612"/>
            <a:ext cx="4752528" cy="5025740"/>
          </a:xfrm>
        </p:spPr>
        <p:txBody>
          <a:bodyPr/>
          <a:lstStyle/>
          <a:p>
            <a:pPr>
              <a:buNone/>
            </a:pPr>
            <a:r>
              <a:rPr lang="uk-U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Діаграма моніторингу  навчальних досягнень учнів 5 – 9 класів З ПРЕДМЕТІВ на кінець 2021/2022 навчального року</a:t>
            </a:r>
          </a:p>
          <a:p>
            <a:pPr>
              <a:buNone/>
            </a:pPr>
            <a:endParaRPr lang="uk-UA" dirty="0"/>
          </a:p>
        </p:txBody>
      </p:sp>
      <p:graphicFrame>
        <p:nvGraphicFramePr>
          <p:cNvPr id="8" name="Диаграмма 7"/>
          <p:cNvGraphicFramePr/>
          <p:nvPr/>
        </p:nvGraphicFramePr>
        <p:xfrm>
          <a:off x="4427984" y="2852936"/>
          <a:ext cx="4536504" cy="36728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p:cNvGraphicFramePr/>
          <p:nvPr/>
        </p:nvGraphicFramePr>
        <p:xfrm>
          <a:off x="323528" y="2924944"/>
          <a:ext cx="3960440" cy="29337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756" y="116632"/>
            <a:ext cx="8229600" cy="21462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uk-UA" sz="2400"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Інклюзивне навчання</a:t>
            </a:r>
            <a:r>
              <a:rPr lang="uk-UA"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uk-UA"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uk-UA"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br>
              <a:rPr lang="uk-UA"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uk-UA" sz="1800" b="1" dirty="0" smtClean="0">
                <a:ln w="11430">
                  <a:solidFill>
                    <a:srgbClr val="000000"/>
                  </a:solidFill>
                </a:ln>
                <a:solidFill>
                  <a:srgbClr val="000000"/>
                </a:solidFill>
                <a:effectLst>
                  <a:outerShdw blurRad="50800" dist="39000" dir="5460000" algn="tl">
                    <a:srgbClr val="000000">
                      <a:alpha val="38000"/>
                    </a:srgbClr>
                  </a:outerShdw>
                </a:effectLst>
              </a:rPr>
              <a:t>У нашому навчальному закладі навчаються 6 дітей з особливими освітніми проблемами. Створено 6 інклюзивні класи.</a:t>
            </a:r>
            <a:br>
              <a:rPr lang="uk-UA" sz="1800" b="1" dirty="0" smtClean="0">
                <a:ln w="11430">
                  <a:solidFill>
                    <a:srgbClr val="000000"/>
                  </a:solidFill>
                </a:ln>
                <a:solidFill>
                  <a:srgbClr val="000000"/>
                </a:solidFill>
                <a:effectLst>
                  <a:outerShdw blurRad="50800" dist="39000" dir="5460000" algn="tl">
                    <a:srgbClr val="000000">
                      <a:alpha val="38000"/>
                    </a:srgbClr>
                  </a:outerShdw>
                </a:effectLst>
              </a:rPr>
            </a:br>
            <a:r>
              <a:rPr lang="uk-UA" sz="1800" b="1" dirty="0" smtClean="0">
                <a:ln w="11430">
                  <a:solidFill>
                    <a:srgbClr val="000000"/>
                  </a:solidFill>
                </a:ln>
                <a:solidFill>
                  <a:srgbClr val="000000"/>
                </a:solidFill>
                <a:effectLst>
                  <a:outerShdw blurRad="50800" dist="39000" dir="5460000" algn="tl">
                    <a:srgbClr val="000000">
                      <a:alpha val="38000"/>
                    </a:srgbClr>
                  </a:outerShdw>
                </a:effectLst>
              </a:rPr>
              <a:t>Відповідно до вимог Закону України «Про освіту» всі вчителі та асистенти вчителів пройшли курсову підготовку з інклюзивного навчання.</a:t>
            </a:r>
            <a:r>
              <a:rPr lang="uk-UA"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uk-UA"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uk-U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Рисунок 2" descr="зображення_viber_2021-04-12_18-48-56.jpg"/>
          <p:cNvPicPr>
            <a:picLocks noChangeAspect="1"/>
          </p:cNvPicPr>
          <p:nvPr/>
        </p:nvPicPr>
        <p:blipFill>
          <a:blip r:embed="rId2" cstate="print"/>
          <a:stretch>
            <a:fillRect/>
          </a:stretch>
        </p:blipFill>
        <p:spPr>
          <a:xfrm>
            <a:off x="251520" y="2079320"/>
            <a:ext cx="3799472" cy="1800000"/>
          </a:xfrm>
          <a:prstGeom prst="rect">
            <a:avLst/>
          </a:prstGeom>
          <a:ln>
            <a:noFill/>
          </a:ln>
          <a:effectLst>
            <a:softEdge rad="112500"/>
          </a:effectLst>
        </p:spPr>
      </p:pic>
      <p:pic>
        <p:nvPicPr>
          <p:cNvPr id="4" name="Рисунок 3" descr="зображення_viber_2021-04-12_18-52-53.jpg"/>
          <p:cNvPicPr>
            <a:picLocks noChangeAspect="1"/>
          </p:cNvPicPr>
          <p:nvPr/>
        </p:nvPicPr>
        <p:blipFill>
          <a:blip r:embed="rId3" cstate="print"/>
          <a:stretch>
            <a:fillRect/>
          </a:stretch>
        </p:blipFill>
        <p:spPr>
          <a:xfrm>
            <a:off x="6516216" y="2193748"/>
            <a:ext cx="2430000" cy="4320000"/>
          </a:xfrm>
          <a:prstGeom prst="rect">
            <a:avLst/>
          </a:prstGeom>
          <a:ln>
            <a:noFill/>
          </a:ln>
          <a:effectLst>
            <a:softEdge rad="112500"/>
          </a:effectLst>
        </p:spPr>
      </p:pic>
      <p:pic>
        <p:nvPicPr>
          <p:cNvPr id="5" name="Рисунок 4" descr="зображення_viber_2021-04-12_18-53-39.jpg"/>
          <p:cNvPicPr>
            <a:picLocks noChangeAspect="1"/>
          </p:cNvPicPr>
          <p:nvPr/>
        </p:nvPicPr>
        <p:blipFill>
          <a:blip r:embed="rId4" cstate="print"/>
          <a:stretch>
            <a:fillRect/>
          </a:stretch>
        </p:blipFill>
        <p:spPr>
          <a:xfrm>
            <a:off x="2987824" y="4869160"/>
            <a:ext cx="3200000" cy="1800000"/>
          </a:xfrm>
          <a:prstGeom prst="rect">
            <a:avLst/>
          </a:prstGeom>
          <a:ln>
            <a:noFill/>
          </a:ln>
          <a:effectLst>
            <a:softEdge rad="112500"/>
          </a:effectLst>
        </p:spPr>
      </p:pic>
      <p:pic>
        <p:nvPicPr>
          <p:cNvPr id="10" name="Рисунок 9" descr="зображення_viber_2021-04-12_19-02-43.jpg"/>
          <p:cNvPicPr>
            <a:picLocks noChangeAspect="1"/>
          </p:cNvPicPr>
          <p:nvPr/>
        </p:nvPicPr>
        <p:blipFill>
          <a:blip r:embed="rId5" cstate="print"/>
          <a:stretch>
            <a:fillRect/>
          </a:stretch>
        </p:blipFill>
        <p:spPr>
          <a:xfrm>
            <a:off x="4210080" y="2060848"/>
            <a:ext cx="2160000" cy="2880000"/>
          </a:xfrm>
          <a:prstGeom prst="rect">
            <a:avLst/>
          </a:prstGeom>
          <a:ln>
            <a:noFill/>
          </a:ln>
          <a:effectLst>
            <a:softEdge rad="112500"/>
          </a:effectLst>
        </p:spPr>
      </p:pic>
      <p:pic>
        <p:nvPicPr>
          <p:cNvPr id="12" name="Рисунок 11" descr="зображення_viber_2021-04-12_19-05-00.jpg"/>
          <p:cNvPicPr>
            <a:picLocks noChangeAspect="1"/>
          </p:cNvPicPr>
          <p:nvPr/>
        </p:nvPicPr>
        <p:blipFill>
          <a:blip r:embed="rId6" cstate="print"/>
          <a:stretch>
            <a:fillRect/>
          </a:stretch>
        </p:blipFill>
        <p:spPr>
          <a:xfrm>
            <a:off x="467544" y="3796396"/>
            <a:ext cx="2160000" cy="2880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5245264" cy="6858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uk-UA" sz="2000" b="1" dirty="0" smtClean="0">
                <a:ln w="50800">
                  <a:solidFill>
                    <a:srgbClr val="FF0000"/>
                  </a:solidFill>
                </a:ln>
                <a:solidFill>
                  <a:srgbClr val="FF0000"/>
                </a:solidFill>
                <a:cs typeface="Times New Roman" panose="02020603050405020304" pitchFamily="18" charset="0"/>
              </a:rPr>
              <a:t>Використання </a:t>
            </a:r>
            <a:r>
              <a:rPr lang="uk-UA" sz="2000" b="1" dirty="0">
                <a:ln w="50800">
                  <a:solidFill>
                    <a:srgbClr val="FF0000"/>
                  </a:solidFill>
                </a:ln>
                <a:solidFill>
                  <a:srgbClr val="FF0000"/>
                </a:solidFill>
                <a:cs typeface="Times New Roman" panose="02020603050405020304" pitchFamily="18" charset="0"/>
              </a:rPr>
              <a:t>сучасних освітніх підходів до організації освітнього процесу в умовах дистанційного навчання</a:t>
            </a:r>
            <a:r>
              <a:rPr lang="uk-UA" sz="2000" b="1" dirty="0" smtClean="0">
                <a:ln w="50800">
                  <a:solidFill>
                    <a:srgbClr val="000000"/>
                  </a:solidFill>
                </a:ln>
                <a:solidFill>
                  <a:srgbClr val="000000"/>
                </a:solidFill>
                <a:latin typeface="+mn-lt"/>
              </a:rPr>
              <a:t/>
            </a:r>
            <a:br>
              <a:rPr lang="uk-UA" sz="2000" b="1" dirty="0" smtClean="0">
                <a:ln w="50800">
                  <a:solidFill>
                    <a:srgbClr val="000000"/>
                  </a:solidFill>
                </a:ln>
                <a:solidFill>
                  <a:srgbClr val="000000"/>
                </a:solidFill>
                <a:latin typeface="+mn-lt"/>
              </a:rPr>
            </a:br>
            <a:r>
              <a:rPr lang="uk-UA" sz="2000" b="1" dirty="0" smtClean="0">
                <a:ln w="50800">
                  <a:solidFill>
                    <a:srgbClr val="000000"/>
                  </a:solidFill>
                </a:ln>
                <a:solidFill>
                  <a:srgbClr val="000000"/>
                </a:solidFill>
                <a:latin typeface="+mn-lt"/>
                <a:cs typeface="Times New Roman" panose="02020603050405020304" pitchFamily="18" charset="0"/>
              </a:rPr>
              <a:t> У минулому та теперішньому навчальному році особливої актуальності набуло використання педагогами нашої гімназії інформаційно-комунікаційних технологій в освітньому процесі під час дистанційного навчання. </a:t>
            </a:r>
            <a:br>
              <a:rPr lang="uk-UA" sz="2000" b="1" dirty="0" smtClean="0">
                <a:ln w="50800">
                  <a:solidFill>
                    <a:srgbClr val="000000"/>
                  </a:solidFill>
                </a:ln>
                <a:solidFill>
                  <a:srgbClr val="000000"/>
                </a:solidFill>
                <a:latin typeface="+mn-lt"/>
                <a:cs typeface="Times New Roman" panose="02020603050405020304" pitchFamily="18" charset="0"/>
              </a:rPr>
            </a:br>
            <a:r>
              <a:rPr lang="uk-UA" sz="2000" b="1" dirty="0" smtClean="0">
                <a:ln w="50800">
                  <a:solidFill>
                    <a:srgbClr val="000000"/>
                  </a:solidFill>
                </a:ln>
                <a:solidFill>
                  <a:srgbClr val="000000"/>
                </a:solidFill>
                <a:latin typeface="+mn-lt"/>
                <a:cs typeface="Times New Roman" panose="02020603050405020304" pitchFamily="18" charset="0"/>
              </a:rPr>
              <a:t>Під час карантину учителі гімназії використовували різноманітні електронні ресурси:</a:t>
            </a:r>
            <a:br>
              <a:rPr lang="uk-UA" sz="2000" b="1" dirty="0" smtClean="0">
                <a:ln w="50800">
                  <a:solidFill>
                    <a:srgbClr val="000000"/>
                  </a:solidFill>
                </a:ln>
                <a:solidFill>
                  <a:srgbClr val="000000"/>
                </a:solidFill>
                <a:latin typeface="+mn-lt"/>
                <a:cs typeface="Times New Roman" panose="02020603050405020304" pitchFamily="18" charset="0"/>
              </a:rPr>
            </a:br>
            <a:r>
              <a:rPr lang="en-US" sz="2000" b="1" dirty="0" smtClean="0">
                <a:ln w="50800">
                  <a:solidFill>
                    <a:srgbClr val="000000"/>
                  </a:solidFill>
                </a:ln>
                <a:solidFill>
                  <a:srgbClr val="000000"/>
                </a:solidFill>
                <a:latin typeface="+mn-lt"/>
                <a:cs typeface="Times New Roman" panose="02020603050405020304" pitchFamily="18" charset="0"/>
              </a:rPr>
              <a:t>- </a:t>
            </a:r>
            <a:r>
              <a:rPr lang="uk-UA" sz="2000" b="1" dirty="0" smtClean="0">
                <a:ln w="50800">
                  <a:solidFill>
                    <a:srgbClr val="000000"/>
                  </a:solidFill>
                </a:ln>
                <a:solidFill>
                  <a:srgbClr val="000000"/>
                </a:solidFill>
                <a:latin typeface="+mn-lt"/>
                <a:cs typeface="Times New Roman" panose="02020603050405020304" pitchFamily="18" charset="0"/>
              </a:rPr>
              <a:t>для пояснення нового матеріалу, опитування – </a:t>
            </a:r>
            <a:r>
              <a:rPr lang="en-US" sz="2000" b="1" dirty="0" smtClean="0">
                <a:ln w="50800">
                  <a:solidFill>
                    <a:srgbClr val="000000"/>
                  </a:solidFill>
                </a:ln>
                <a:solidFill>
                  <a:srgbClr val="000000"/>
                </a:solidFill>
                <a:latin typeface="+mn-lt"/>
                <a:cs typeface="Times New Roman" panose="02020603050405020304" pitchFamily="18" charset="0"/>
              </a:rPr>
              <a:t>ZOOM</a:t>
            </a:r>
            <a:r>
              <a:rPr lang="uk-UA" sz="2000" b="1" dirty="0" smtClean="0">
                <a:ln w="50800">
                  <a:solidFill>
                    <a:srgbClr val="000000"/>
                  </a:solidFill>
                </a:ln>
                <a:solidFill>
                  <a:srgbClr val="000000"/>
                </a:solidFill>
                <a:latin typeface="+mn-lt"/>
                <a:cs typeface="Times New Roman" panose="02020603050405020304" pitchFamily="18" charset="0"/>
              </a:rPr>
              <a:t>, </a:t>
            </a:r>
            <a:r>
              <a:rPr lang="en-US" sz="2000" b="1" dirty="0" smtClean="0">
                <a:ln w="50800">
                  <a:solidFill>
                    <a:srgbClr val="000000"/>
                  </a:solidFill>
                </a:ln>
                <a:solidFill>
                  <a:srgbClr val="000000"/>
                </a:solidFill>
                <a:latin typeface="+mn-lt"/>
                <a:cs typeface="Times New Roman" panose="02020603050405020304" pitchFamily="18" charset="0"/>
              </a:rPr>
              <a:t>SKYPE</a:t>
            </a:r>
            <a:r>
              <a:rPr lang="uk-UA" sz="2000" b="1" dirty="0" smtClean="0">
                <a:ln w="50800">
                  <a:solidFill>
                    <a:srgbClr val="000000"/>
                  </a:solidFill>
                </a:ln>
                <a:solidFill>
                  <a:srgbClr val="000000"/>
                </a:solidFill>
                <a:latin typeface="+mn-lt"/>
                <a:cs typeface="Times New Roman" panose="02020603050405020304" pitchFamily="18" charset="0"/>
              </a:rPr>
              <a:t>, </a:t>
            </a:r>
            <a:r>
              <a:rPr lang="en-US" sz="2000" b="1" dirty="0" smtClean="0">
                <a:ln w="50800">
                  <a:solidFill>
                    <a:srgbClr val="000000"/>
                  </a:solidFill>
                </a:ln>
                <a:solidFill>
                  <a:srgbClr val="000000"/>
                </a:solidFill>
                <a:latin typeface="+mn-lt"/>
                <a:cs typeface="Times New Roman" panose="02020603050405020304" pitchFamily="18" charset="0"/>
              </a:rPr>
              <a:t>VIBER</a:t>
            </a:r>
            <a:r>
              <a:rPr lang="uk-UA" sz="2000" b="1" dirty="0" smtClean="0">
                <a:ln w="50800">
                  <a:solidFill>
                    <a:srgbClr val="000000"/>
                  </a:solidFill>
                </a:ln>
                <a:solidFill>
                  <a:srgbClr val="000000"/>
                </a:solidFill>
                <a:latin typeface="+mn-lt"/>
                <a:cs typeface="Times New Roman" panose="02020603050405020304" pitchFamily="18" charset="0"/>
              </a:rPr>
              <a:t>, </a:t>
            </a:r>
            <a:r>
              <a:rPr lang="en-US" sz="2000" b="1" dirty="0" smtClean="0">
                <a:ln w="50800">
                  <a:solidFill>
                    <a:srgbClr val="000000"/>
                  </a:solidFill>
                </a:ln>
                <a:solidFill>
                  <a:srgbClr val="000000"/>
                </a:solidFill>
                <a:latin typeface="+mn-lt"/>
                <a:cs typeface="Times New Roman" panose="02020603050405020304" pitchFamily="18" charset="0"/>
              </a:rPr>
              <a:t>Meet</a:t>
            </a:r>
            <a:r>
              <a:rPr lang="uk-UA" sz="2000" b="1" dirty="0" smtClean="0">
                <a:ln w="50800">
                  <a:solidFill>
                    <a:srgbClr val="000000"/>
                  </a:solidFill>
                </a:ln>
                <a:solidFill>
                  <a:srgbClr val="000000"/>
                </a:solidFill>
                <a:latin typeface="+mn-lt"/>
                <a:cs typeface="Times New Roman" panose="02020603050405020304" pitchFamily="18" charset="0"/>
              </a:rPr>
              <a:t>, ігор - </a:t>
            </a:r>
            <a:r>
              <a:rPr lang="en-US" sz="2000" b="1" dirty="0" err="1" smtClean="0">
                <a:ln w="50800">
                  <a:solidFill>
                    <a:srgbClr val="000000"/>
                  </a:solidFill>
                </a:ln>
                <a:solidFill>
                  <a:srgbClr val="000000"/>
                </a:solidFill>
                <a:latin typeface="+mn-lt"/>
                <a:cs typeface="Times New Roman" panose="02020603050405020304" pitchFamily="18" charset="0"/>
              </a:rPr>
              <a:t>Liveworksheets</a:t>
            </a:r>
            <a:r>
              <a:rPr lang="uk-UA" sz="2000" b="1" dirty="0" smtClean="0">
                <a:ln w="50800">
                  <a:solidFill>
                    <a:srgbClr val="000000"/>
                  </a:solidFill>
                </a:ln>
                <a:solidFill>
                  <a:srgbClr val="000000"/>
                </a:solidFill>
                <a:latin typeface="+mn-lt"/>
                <a:cs typeface="Times New Roman" panose="02020603050405020304" pitchFamily="18" charset="0"/>
              </a:rPr>
              <a:t>, </a:t>
            </a:r>
            <a:r>
              <a:rPr lang="en-US" sz="2000" b="1" dirty="0" err="1" smtClean="0">
                <a:ln w="50800">
                  <a:solidFill>
                    <a:srgbClr val="000000"/>
                  </a:solidFill>
                </a:ln>
                <a:solidFill>
                  <a:srgbClr val="000000"/>
                </a:solidFill>
                <a:latin typeface="+mn-lt"/>
                <a:cs typeface="Times New Roman" panose="02020603050405020304" pitchFamily="18" charset="0"/>
              </a:rPr>
              <a:t>Quizlet</a:t>
            </a:r>
            <a:r>
              <a:rPr lang="uk-UA" sz="2000" b="1" dirty="0" smtClean="0">
                <a:ln w="50800">
                  <a:solidFill>
                    <a:srgbClr val="000000"/>
                  </a:solidFill>
                </a:ln>
                <a:solidFill>
                  <a:srgbClr val="000000"/>
                </a:solidFill>
                <a:latin typeface="+mn-lt"/>
                <a:cs typeface="Times New Roman" panose="02020603050405020304" pitchFamily="18" charset="0"/>
              </a:rPr>
              <a:t>, </a:t>
            </a:r>
            <a:r>
              <a:rPr lang="en-US" sz="2000" b="1" dirty="0" err="1" smtClean="0">
                <a:ln w="50800">
                  <a:solidFill>
                    <a:srgbClr val="000000"/>
                  </a:solidFill>
                </a:ln>
                <a:solidFill>
                  <a:srgbClr val="000000"/>
                </a:solidFill>
                <a:latin typeface="+mn-lt"/>
                <a:cs typeface="Times New Roman" panose="02020603050405020304" pitchFamily="18" charset="0"/>
              </a:rPr>
              <a:t>Kahoot</a:t>
            </a:r>
            <a:r>
              <a:rPr lang="uk-UA" sz="2000" b="1" dirty="0" smtClean="0">
                <a:ln w="50800">
                  <a:solidFill>
                    <a:srgbClr val="000000"/>
                  </a:solidFill>
                </a:ln>
                <a:solidFill>
                  <a:srgbClr val="000000"/>
                </a:solidFill>
                <a:latin typeface="+mn-lt"/>
                <a:cs typeface="Times New Roman" panose="02020603050405020304" pitchFamily="18" charset="0"/>
              </a:rPr>
              <a:t>;</a:t>
            </a:r>
            <a:br>
              <a:rPr lang="uk-UA" sz="2000" b="1" dirty="0" smtClean="0">
                <a:ln w="50800">
                  <a:solidFill>
                    <a:srgbClr val="000000"/>
                  </a:solidFill>
                </a:ln>
                <a:solidFill>
                  <a:srgbClr val="000000"/>
                </a:solidFill>
                <a:latin typeface="+mn-lt"/>
                <a:cs typeface="Times New Roman" panose="02020603050405020304" pitchFamily="18" charset="0"/>
              </a:rPr>
            </a:br>
            <a:r>
              <a:rPr lang="en-US" sz="2000" b="1" dirty="0" smtClean="0">
                <a:ln w="50800">
                  <a:solidFill>
                    <a:srgbClr val="000000"/>
                  </a:solidFill>
                </a:ln>
                <a:solidFill>
                  <a:srgbClr val="000000"/>
                </a:solidFill>
                <a:latin typeface="+mn-lt"/>
                <a:cs typeface="Times New Roman" panose="02020603050405020304" pitchFamily="18" charset="0"/>
              </a:rPr>
              <a:t>- </a:t>
            </a:r>
            <a:r>
              <a:rPr lang="uk-UA" sz="2000" b="1" dirty="0" smtClean="0">
                <a:ln w="50800">
                  <a:solidFill>
                    <a:srgbClr val="000000"/>
                  </a:solidFill>
                </a:ln>
                <a:solidFill>
                  <a:srgbClr val="000000"/>
                </a:solidFill>
                <a:latin typeface="+mn-lt"/>
                <a:cs typeface="Times New Roman" panose="02020603050405020304" pitchFamily="18" charset="0"/>
              </a:rPr>
              <a:t>для перевірки знань – </a:t>
            </a:r>
            <a:r>
              <a:rPr lang="en-US" sz="2000" b="1" dirty="0" smtClean="0">
                <a:ln w="50800">
                  <a:solidFill>
                    <a:srgbClr val="000000"/>
                  </a:solidFill>
                </a:ln>
                <a:solidFill>
                  <a:srgbClr val="000000"/>
                </a:solidFill>
                <a:latin typeface="+mn-lt"/>
                <a:cs typeface="Times New Roman" panose="02020603050405020304" pitchFamily="18" charset="0"/>
              </a:rPr>
              <a:t>Google</a:t>
            </a:r>
            <a:r>
              <a:rPr lang="uk-UA" sz="2000" b="1" dirty="0" smtClean="0">
                <a:ln w="50800">
                  <a:solidFill>
                    <a:srgbClr val="000000"/>
                  </a:solidFill>
                </a:ln>
                <a:solidFill>
                  <a:srgbClr val="000000"/>
                </a:solidFill>
                <a:latin typeface="+mn-lt"/>
                <a:cs typeface="Times New Roman" panose="02020603050405020304" pitchFamily="18" charset="0"/>
              </a:rPr>
              <a:t> </a:t>
            </a:r>
            <a:r>
              <a:rPr lang="en-US" sz="2000" b="1" dirty="0" smtClean="0">
                <a:ln w="50800">
                  <a:solidFill>
                    <a:srgbClr val="000000"/>
                  </a:solidFill>
                </a:ln>
                <a:solidFill>
                  <a:srgbClr val="000000"/>
                </a:solidFill>
                <a:latin typeface="+mn-lt"/>
                <a:cs typeface="Times New Roman" panose="02020603050405020304" pitchFamily="18" charset="0"/>
              </a:rPr>
              <a:t>Classroom</a:t>
            </a:r>
            <a:r>
              <a:rPr lang="uk-UA" sz="2000" b="1" dirty="0" smtClean="0">
                <a:ln w="50800">
                  <a:solidFill>
                    <a:srgbClr val="000000"/>
                  </a:solidFill>
                </a:ln>
                <a:solidFill>
                  <a:srgbClr val="000000"/>
                </a:solidFill>
                <a:latin typeface="+mn-lt"/>
                <a:cs typeface="Times New Roman" panose="02020603050405020304" pitchFamily="18" charset="0"/>
              </a:rPr>
              <a:t>, </a:t>
            </a:r>
            <a:r>
              <a:rPr lang="en-US" sz="2000" b="1" dirty="0" smtClean="0">
                <a:ln w="50800">
                  <a:solidFill>
                    <a:srgbClr val="000000"/>
                  </a:solidFill>
                </a:ln>
                <a:solidFill>
                  <a:srgbClr val="000000"/>
                </a:solidFill>
                <a:latin typeface="+mn-lt"/>
                <a:cs typeface="Times New Roman" panose="02020603050405020304" pitchFamily="18" charset="0"/>
              </a:rPr>
              <a:t>VIBER</a:t>
            </a:r>
            <a:r>
              <a:rPr lang="uk-UA" sz="2000" b="1" dirty="0" smtClean="0">
                <a:ln w="50800">
                  <a:solidFill>
                    <a:srgbClr val="000000"/>
                  </a:solidFill>
                </a:ln>
                <a:solidFill>
                  <a:srgbClr val="000000"/>
                </a:solidFill>
                <a:latin typeface="+mn-lt"/>
                <a:cs typeface="Times New Roman" panose="02020603050405020304" pitchFamily="18" charset="0"/>
              </a:rPr>
              <a:t>;</a:t>
            </a:r>
            <a:br>
              <a:rPr lang="uk-UA" sz="2000" b="1" dirty="0" smtClean="0">
                <a:ln w="50800">
                  <a:solidFill>
                    <a:srgbClr val="000000"/>
                  </a:solidFill>
                </a:ln>
                <a:solidFill>
                  <a:srgbClr val="000000"/>
                </a:solidFill>
                <a:latin typeface="+mn-lt"/>
                <a:cs typeface="Times New Roman" panose="02020603050405020304" pitchFamily="18" charset="0"/>
              </a:rPr>
            </a:br>
            <a:r>
              <a:rPr lang="en-US" sz="2000" b="1" dirty="0" smtClean="0">
                <a:ln w="50800">
                  <a:solidFill>
                    <a:srgbClr val="000000"/>
                  </a:solidFill>
                </a:ln>
                <a:solidFill>
                  <a:srgbClr val="000000"/>
                </a:solidFill>
                <a:latin typeface="+mn-lt"/>
                <a:cs typeface="Times New Roman" panose="02020603050405020304" pitchFamily="18" charset="0"/>
              </a:rPr>
              <a:t>- </a:t>
            </a:r>
            <a:r>
              <a:rPr lang="uk-UA" sz="2000" b="1" dirty="0" smtClean="0">
                <a:ln w="50800">
                  <a:solidFill>
                    <a:srgbClr val="000000"/>
                  </a:solidFill>
                </a:ln>
                <a:solidFill>
                  <a:srgbClr val="000000"/>
                </a:solidFill>
                <a:latin typeface="+mn-lt"/>
                <a:cs typeface="Times New Roman" panose="02020603050405020304" pitchFamily="18" charset="0"/>
              </a:rPr>
              <a:t>педагоги знімали власні </a:t>
            </a:r>
            <a:r>
              <a:rPr lang="uk-UA" sz="2000" b="1" dirty="0" err="1" smtClean="0">
                <a:ln w="50800">
                  <a:solidFill>
                    <a:srgbClr val="000000"/>
                  </a:solidFill>
                </a:ln>
                <a:solidFill>
                  <a:srgbClr val="000000"/>
                </a:solidFill>
                <a:latin typeface="+mn-lt"/>
                <a:cs typeface="Times New Roman" panose="02020603050405020304" pitchFamily="18" charset="0"/>
              </a:rPr>
              <a:t>відеоуроки</a:t>
            </a:r>
            <a:r>
              <a:rPr lang="uk-UA" sz="20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a:t>
            </a:r>
            <a:endParaRPr lang="uk-UA" sz="2000" b="1" dirty="0">
              <a:ln w="50800">
                <a:solidFill>
                  <a:srgbClr val="000000"/>
                </a:solidFill>
              </a:ln>
              <a:solidFill>
                <a:srgbClr val="000000"/>
              </a:solidFill>
              <a:latin typeface="Times New Roman" panose="02020603050405020304" pitchFamily="18" charset="0"/>
              <a:cs typeface="Times New Roman" panose="02020603050405020304" pitchFamily="18" charset="0"/>
            </a:endParaRPr>
          </a:p>
        </p:txBody>
      </p:sp>
      <p:pic>
        <p:nvPicPr>
          <p:cNvPr id="4" name="Рисунок 3" descr="зображення_viber_2021-04-01_12-22-32.jpg"/>
          <p:cNvPicPr>
            <a:picLocks noChangeAspect="1"/>
          </p:cNvPicPr>
          <p:nvPr/>
        </p:nvPicPr>
        <p:blipFill>
          <a:blip r:embed="rId2" cstate="print"/>
          <a:stretch>
            <a:fillRect/>
          </a:stretch>
        </p:blipFill>
        <p:spPr>
          <a:xfrm>
            <a:off x="5157899" y="4643816"/>
            <a:ext cx="3360000" cy="2520000"/>
          </a:xfrm>
          <a:prstGeom prst="rect">
            <a:avLst/>
          </a:prstGeom>
          <a:ln>
            <a:noFill/>
          </a:ln>
          <a:effectLst>
            <a:softEdge rad="112500"/>
          </a:effectLst>
        </p:spPr>
      </p:pic>
      <p:pic>
        <p:nvPicPr>
          <p:cNvPr id="6" name="Рисунок 5" descr="зображення_viber_2021-04-01_11-46-26.jpg"/>
          <p:cNvPicPr>
            <a:picLocks noChangeAspect="1"/>
          </p:cNvPicPr>
          <p:nvPr/>
        </p:nvPicPr>
        <p:blipFill>
          <a:blip r:embed="rId3" cstate="print"/>
          <a:stretch>
            <a:fillRect/>
          </a:stretch>
        </p:blipFill>
        <p:spPr>
          <a:xfrm>
            <a:off x="5157899" y="1508940"/>
            <a:ext cx="4178960" cy="2160000"/>
          </a:xfrm>
          <a:prstGeom prst="rect">
            <a:avLst/>
          </a:prstGeom>
          <a:ln>
            <a:noFill/>
          </a:ln>
          <a:effectLst>
            <a:softEdge rad="112500"/>
          </a:effectLst>
        </p:spPr>
      </p:pic>
      <p:pic>
        <p:nvPicPr>
          <p:cNvPr id="7" name="Рисунок 6" descr="зображення_viber_2021-04-01_12-21-36.jpg"/>
          <p:cNvPicPr>
            <a:picLocks noChangeAspect="1"/>
          </p:cNvPicPr>
          <p:nvPr/>
        </p:nvPicPr>
        <p:blipFill>
          <a:blip r:embed="rId4" cstate="print"/>
          <a:stretch>
            <a:fillRect/>
          </a:stretch>
        </p:blipFill>
        <p:spPr>
          <a:xfrm>
            <a:off x="7237035" y="3211577"/>
            <a:ext cx="1886063" cy="2520000"/>
          </a:xfrm>
          <a:prstGeom prst="rect">
            <a:avLst/>
          </a:prstGeom>
          <a:ln>
            <a:noFill/>
          </a:ln>
          <a:effectLst>
            <a:softEdge rad="112500"/>
          </a:effectLst>
        </p:spPr>
      </p:pic>
      <p:pic>
        <p:nvPicPr>
          <p:cNvPr id="10" name="Рисунок 9" descr="зображення_viber_2021-04-01_12-23-35.jpg"/>
          <p:cNvPicPr>
            <a:picLocks noChangeAspect="1"/>
          </p:cNvPicPr>
          <p:nvPr/>
        </p:nvPicPr>
        <p:blipFill>
          <a:blip r:embed="rId5" cstate="print"/>
          <a:stretch>
            <a:fillRect/>
          </a:stretch>
        </p:blipFill>
        <p:spPr>
          <a:xfrm>
            <a:off x="5245264" y="3441098"/>
            <a:ext cx="2104013" cy="1583896"/>
          </a:xfrm>
          <a:prstGeom prst="rect">
            <a:avLst/>
          </a:prstGeom>
          <a:ln>
            <a:noFill/>
          </a:ln>
          <a:effectLst>
            <a:softEdge rad="112500"/>
          </a:effectLst>
        </p:spPr>
      </p:pic>
      <p:pic>
        <p:nvPicPr>
          <p:cNvPr id="15" name="Рисунок 14" descr="зображення_viber_2021-04-01_13-08-00.jpg"/>
          <p:cNvPicPr>
            <a:picLocks noChangeAspect="1"/>
          </p:cNvPicPr>
          <p:nvPr/>
        </p:nvPicPr>
        <p:blipFill>
          <a:blip r:embed="rId6" cstate="print"/>
          <a:stretch>
            <a:fillRect/>
          </a:stretch>
        </p:blipFill>
        <p:spPr>
          <a:xfrm>
            <a:off x="5089837" y="-121627"/>
            <a:ext cx="4243209" cy="2160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09600"/>
            <a:ext cx="6348413" cy="515144"/>
          </a:xfrm>
        </p:spPr>
        <p:txBody>
          <a:bodyPr/>
          <a:lstStyle/>
          <a:p>
            <a:r>
              <a:rPr lang="uk-UA" sz="2800" b="1" dirty="0" smtClean="0">
                <a:latin typeface="Times New Roman" pitchFamily="18" charset="0"/>
                <a:cs typeface="Times New Roman" pitchFamily="18" charset="0"/>
              </a:rPr>
              <a:t>Система управлінської діяльності</a:t>
            </a:r>
            <a:endParaRPr lang="uk-UA" dirty="0"/>
          </a:p>
        </p:txBody>
      </p:sp>
      <p:sp>
        <p:nvSpPr>
          <p:cNvPr id="3" name="Содержимое 2"/>
          <p:cNvSpPr>
            <a:spLocks noGrp="1"/>
          </p:cNvSpPr>
          <p:nvPr>
            <p:ph idx="1"/>
          </p:nvPr>
        </p:nvSpPr>
        <p:spPr>
          <a:xfrm>
            <a:off x="609600" y="1484784"/>
            <a:ext cx="6348413" cy="4824536"/>
          </a:xfrm>
        </p:spPr>
        <p:txBody>
          <a:bodyPr/>
          <a:lstStyle/>
          <a:p>
            <a:pPr>
              <a:buNone/>
            </a:pPr>
            <a:r>
              <a:rPr lang="uk-UA" sz="2000" b="1" dirty="0" smtClean="0">
                <a:latin typeface="Times New Roman" pitchFamily="18" charset="0"/>
                <a:cs typeface="Times New Roman" pitchFamily="18" charset="0"/>
              </a:rPr>
              <a:t>Керівництво закладу освіти відкрите до діалогу з учасниками освітнього процесу, постійно сприймає та враховує їхні пропозиції. Принцип </a:t>
            </a:r>
            <a:r>
              <a:rPr lang="uk-UA" sz="2000" b="1" dirty="0" err="1" smtClean="0">
                <a:latin typeface="Times New Roman" pitchFamily="18" charset="0"/>
                <a:cs typeface="Times New Roman" pitchFamily="18" charset="0"/>
              </a:rPr>
              <a:t>людиноцентризму</a:t>
            </a:r>
            <a:r>
              <a:rPr lang="uk-UA" sz="2000" b="1" dirty="0" smtClean="0">
                <a:latin typeface="Times New Roman" pitchFamily="18" charset="0"/>
                <a:cs typeface="Times New Roman" pitchFamily="18" charset="0"/>
              </a:rPr>
              <a:t>, а також дотримання прав учасників освітнього процесу закріплені в основних документах закладу освіти: статуті освітній програмі, правилах поведінки, правилах внутрішнього розпорядку. Учасники освітнього процесу обізнані зі своїми правами та обов’язками, вважають їх справедливими та доречними.</a:t>
            </a:r>
          </a:p>
          <a:p>
            <a:pPr>
              <a:buNone/>
            </a:pPr>
            <a:r>
              <a:rPr lang="uk-UA" sz="2000" b="1" dirty="0" smtClean="0">
                <a:latin typeface="Times New Roman" pitchFamily="18" charset="0"/>
                <a:cs typeface="Times New Roman" pitchFamily="18" charset="0"/>
              </a:rPr>
              <a:t>Керівництво закладу освіти вчасно реагує на порушення прав і обов’язків учасників освітнього процесу, приймає відповідні рішення та аналізує їх виконання.</a:t>
            </a:r>
            <a:endParaRPr lang="uk-UA" sz="2000" b="1"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latin typeface="Times New Roman" pitchFamily="18" charset="0"/>
                <a:cs typeface="Times New Roman" pitchFamily="18" charset="0"/>
              </a:rPr>
              <a:t>Система управлінської діяльності</a:t>
            </a:r>
            <a:endParaRPr lang="uk-UA" dirty="0"/>
          </a:p>
        </p:txBody>
      </p:sp>
      <p:sp>
        <p:nvSpPr>
          <p:cNvPr id="3" name="Содержимое 2"/>
          <p:cNvSpPr>
            <a:spLocks noGrp="1"/>
          </p:cNvSpPr>
          <p:nvPr>
            <p:ph idx="1"/>
          </p:nvPr>
        </p:nvSpPr>
        <p:spPr/>
        <p:txBody>
          <a:bodyPr/>
          <a:lstStyle/>
          <a:p>
            <a:pPr>
              <a:buNone/>
            </a:pPr>
            <a:r>
              <a:rPr lang="uk-UA" sz="2000" b="1" dirty="0" smtClean="0">
                <a:latin typeface="Times New Roman" pitchFamily="18" charset="0"/>
                <a:cs typeface="Times New Roman" pitchFamily="18" charset="0"/>
              </a:rPr>
              <a:t>У закладі освіти створено інформаційний простір для забезпечення відкритості його діяльності. Створено та постійно підтримується офіційний </a:t>
            </a:r>
            <a:r>
              <a:rPr lang="uk-UA" sz="2000" b="1" dirty="0" err="1" smtClean="0">
                <a:latin typeface="Times New Roman" pitchFamily="18" charset="0"/>
                <a:cs typeface="Times New Roman" pitchFamily="18" charset="0"/>
              </a:rPr>
              <a:t>вебсайт</a:t>
            </a:r>
            <a:r>
              <a:rPr lang="uk-UA" sz="2000" b="1" dirty="0" smtClean="0">
                <a:latin typeface="Times New Roman" pitchFamily="18" charset="0"/>
                <a:cs typeface="Times New Roman" pitchFamily="18" charset="0"/>
              </a:rPr>
              <a:t> vovchynets-school.kl.com.ua, який містить всю необхідну інформацію про діяльність закладу освіти. Заклад має власні сторінки у соціальних мережах </a:t>
            </a:r>
            <a:r>
              <a:rPr lang="uk-UA" sz="2000" b="1" dirty="0" err="1" smtClean="0">
                <a:latin typeface="Times New Roman" pitchFamily="18" charset="0"/>
                <a:cs typeface="Times New Roman" pitchFamily="18" charset="0"/>
              </a:rPr>
              <a:t>facebook</a:t>
            </a:r>
            <a:r>
              <a:rPr lang="uk-UA" sz="2000" b="1" dirty="0" smtClean="0">
                <a:latin typeface="Times New Roman" pitchFamily="18" charset="0"/>
                <a:cs typeface="Times New Roman" pitchFamily="18" charset="0"/>
              </a:rPr>
              <a:t> </a:t>
            </a:r>
            <a:r>
              <a:rPr lang="uk-UA" sz="2000" b="1" dirty="0" err="1" smtClean="0">
                <a:latin typeface="Times New Roman" pitchFamily="18" charset="0"/>
                <a:cs typeface="Times New Roman" pitchFamily="18" charset="0"/>
              </a:rPr>
              <a:t>Вовчинецька</a:t>
            </a:r>
            <a:r>
              <a:rPr lang="uk-UA" sz="2000" b="1" dirty="0" smtClean="0">
                <a:latin typeface="Times New Roman" pitchFamily="18" charset="0"/>
                <a:cs typeface="Times New Roman" pitchFamily="18" charset="0"/>
              </a:rPr>
              <a:t> гімназія Івано-Франківської міської </a:t>
            </a:r>
            <a:r>
              <a:rPr lang="uk-UA" sz="2000" b="1" dirty="0" err="1" smtClean="0">
                <a:latin typeface="Times New Roman" pitchFamily="18" charset="0"/>
                <a:cs typeface="Times New Roman" pitchFamily="18" charset="0"/>
              </a:rPr>
              <a:t>ради.Інформація</a:t>
            </a:r>
            <a:r>
              <a:rPr lang="uk-UA" sz="2000" b="1" dirty="0" smtClean="0">
                <a:latin typeface="Times New Roman" pitchFamily="18" charset="0"/>
                <a:cs typeface="Times New Roman" pitchFamily="18" charset="0"/>
              </a:rPr>
              <a:t>, що розміщується на сайті та в соціальних мережах, стосується усіх аспектів діяльності закладу освіти.</a:t>
            </a:r>
          </a:p>
          <a:p>
            <a:pPr>
              <a:buNone/>
            </a:pPr>
            <a:endParaRPr lang="uk-UA" sz="2000" b="1"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9218"/>
            <a:ext cx="7128792" cy="6858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uk-UA" sz="2000" b="1" dirty="0" smtClean="0">
                <a:ln w="11430"/>
                <a:solidFill>
                  <a:schemeClr val="accent5"/>
                </a:solidFill>
                <a:latin typeface="Times New Roman" panose="02020603050405020304" pitchFamily="18" charset="0"/>
                <a:cs typeface="Times New Roman" panose="02020603050405020304" pitchFamily="18" charset="0"/>
              </a:rPr>
              <a:t>Формування суспільних цінностей у здобувачів освіти в процесі їх навчання, виховання та розвитку</a:t>
            </a:r>
            <a:r>
              <a:rPr lang="uk-UA"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Патріотичні </a:t>
            </a:r>
            <a:r>
              <a:rPr lang="uk-UA" sz="1800" b="1" dirty="0" err="1"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флешмоби</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Уроки </a:t>
            </a:r>
            <a:r>
              <a:rPr lang="uk-UA" sz="1800" b="1" dirty="0" err="1"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пам</a:t>
            </a: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яті.</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Військово-патріотичні змагання.</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Державні, релігійні, місцеві, фольклорні свята та дійства.</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Краєзнавчі та пізнавальні екскурсії.</a:t>
            </a: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Майстер-класи з виготовлення писанок, народних іграшок</a:t>
            </a:r>
            <a:r>
              <a:rPr lang="ru-RU"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Конкурси колядок.</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Дні мови.</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Родинні свята.</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Відзначення</a:t>
            </a: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Дня матері.</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Благодійні акції до Дня людей похилого віку</a:t>
            </a:r>
            <a:r>
              <a:rPr lang="ru-RU"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Спільні з батьками заходи (майстер-класи, подорожі, екскурсії)</a:t>
            </a:r>
            <a:r>
              <a:rPr lang="ru-RU"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Театралізовані постановки.</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Фестивалі, конкурси пісень, віршів, малюнків</a:t>
            </a:r>
            <a:r>
              <a:rPr lang="ru-RU"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Відвідування виставок, музеїв.</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Толока, прибирання території гімназії та села</a:t>
            </a:r>
            <a:r>
              <a:rPr lang="ru-RU"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Профорієнтаційні заходи.</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Заходи про здоровий спосіб життя, профілактики </a:t>
            </a:r>
            <a:r>
              <a:rPr lang="uk-UA" sz="1800" b="1" dirty="0" err="1"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СНІДу</a:t>
            </a:r>
            <a:r>
              <a:rPr lang="ru-RU"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err="1"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Правоосвітні</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заходи.</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err="1"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Cпортивні</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змагання, День спорту та фізкультури</a:t>
            </a:r>
            <a:r>
              <a:rPr lang="ru-RU"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err="1"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Відеолекції</a:t>
            </a: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інтерактивні заняття, тренінги про запобігання шкідливим звичкам, правопорушенням.</a:t>
            </a:r>
            <a:b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uk-UA" sz="1800" b="1" dirty="0" smtClean="0">
                <a:ln w="11430">
                  <a:solidFill>
                    <a:srgbClr val="000000"/>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uk-UA" sz="1800" b="1" dirty="0" smtClean="0">
                <a:ln w="11430">
                  <a:solidFill>
                    <a:srgbClr val="000000"/>
                  </a:solidFill>
                </a:ln>
                <a:solidFill>
                  <a:srgbClr val="0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uk-UA" sz="1800" b="1" dirty="0" smtClean="0">
                <a:ln w="11430">
                  <a:solidFill>
                    <a:srgbClr val="000000"/>
                  </a:solidFill>
                </a:ln>
                <a:solidFill>
                  <a:srgbClr val="0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endParaRPr lang="uk-UA" sz="1800" b="1" dirty="0">
              <a:ln w="11430">
                <a:solidFill>
                  <a:srgbClr val="000000"/>
                </a:solidFill>
              </a:ln>
              <a:solidFill>
                <a:srgbClr val="0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6" name="Рисунок 5" descr="зображення_viber_2021-04-01_09-16-291.jpg"/>
          <p:cNvPicPr>
            <a:picLocks noChangeAspect="1"/>
          </p:cNvPicPr>
          <p:nvPr/>
        </p:nvPicPr>
        <p:blipFill>
          <a:blip r:embed="rId2" cstate="print"/>
          <a:stretch>
            <a:fillRect/>
          </a:stretch>
        </p:blipFill>
        <p:spPr>
          <a:xfrm>
            <a:off x="6660232" y="19218"/>
            <a:ext cx="2483768" cy="1757326"/>
          </a:xfrm>
          <a:prstGeom prst="rect">
            <a:avLst/>
          </a:prstGeom>
          <a:ln>
            <a:noFill/>
          </a:ln>
          <a:effectLst>
            <a:softEdge rad="112500"/>
          </a:effectLst>
        </p:spPr>
      </p:pic>
      <p:pic>
        <p:nvPicPr>
          <p:cNvPr id="15" name="Рисунок 14" descr="зображення_viber_2021-04-01_09-16-32.jpg"/>
          <p:cNvPicPr>
            <a:picLocks noChangeAspect="1"/>
          </p:cNvPicPr>
          <p:nvPr/>
        </p:nvPicPr>
        <p:blipFill>
          <a:blip r:embed="rId3" cstate="print"/>
          <a:stretch>
            <a:fillRect/>
          </a:stretch>
        </p:blipFill>
        <p:spPr>
          <a:xfrm>
            <a:off x="6520635" y="1792840"/>
            <a:ext cx="2654651" cy="1899399"/>
          </a:xfrm>
          <a:prstGeom prst="rect">
            <a:avLst/>
          </a:prstGeom>
          <a:ln>
            <a:noFill/>
          </a:ln>
          <a:effectLst>
            <a:softEdge rad="112500"/>
          </a:effectLst>
        </p:spPr>
      </p:pic>
      <p:pic>
        <p:nvPicPr>
          <p:cNvPr id="5" name="Рисунок 4" descr="зображення_viber_2021-04-01_09-19-441.jpg"/>
          <p:cNvPicPr>
            <a:picLocks noChangeAspect="1"/>
          </p:cNvPicPr>
          <p:nvPr/>
        </p:nvPicPr>
        <p:blipFill>
          <a:blip r:embed="rId4" cstate="print"/>
          <a:stretch>
            <a:fillRect/>
          </a:stretch>
        </p:blipFill>
        <p:spPr>
          <a:xfrm>
            <a:off x="6286512" y="4293096"/>
            <a:ext cx="2857488" cy="157163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6321884" cy="3744416"/>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uk-UA" sz="2000" b="1" dirty="0" smtClean="0">
                <a:ln w="50800">
                  <a:solidFill>
                    <a:srgbClr val="FF0000"/>
                  </a:solidFill>
                </a:ln>
                <a:solidFill>
                  <a:srgbClr val="FF0000"/>
                </a:solidFill>
              </a:rPr>
              <a:t>Система виховної роботи в гімназії включає:</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 національно-патріотичне виховання;</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духовне, морально-етичне виховання</a:t>
            </a:r>
            <a:r>
              <a:rPr lang="en-US"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художньо-естетичне виховання</a:t>
            </a:r>
            <a:r>
              <a:rPr lang="en-US"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фізичне виховання і виховання потреби здорового способу</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життя</a:t>
            </a:r>
            <a:r>
              <a:rPr lang="ru-RU"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розвиток самоврядування</a:t>
            </a:r>
            <a:r>
              <a:rPr lang="en-US"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правове виховання</a:t>
            </a:r>
            <a:r>
              <a:rPr lang="en-US"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екологічне виховання</a:t>
            </a:r>
            <a:r>
              <a:rPr lang="en-US"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сімейне  виховання та робота з </a:t>
            </a:r>
            <a:r>
              <a:rPr lang="uk-UA" sz="2000" b="1" dirty="0" err="1" smtClean="0">
                <a:ln w="50800">
                  <a:solidFill>
                    <a:srgbClr val="000000"/>
                  </a:solidFill>
                </a:ln>
                <a:solidFill>
                  <a:srgbClr val="000000"/>
                </a:solidFill>
              </a:rPr>
              <a:t>сімє’ю</a:t>
            </a:r>
            <a:r>
              <a:rPr lang="ru-RU"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профорієнтація</a:t>
            </a:r>
            <a:r>
              <a:rPr lang="en-US"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endParaRPr lang="uk-UA" sz="2000" b="1" dirty="0">
              <a:ln w="50800">
                <a:solidFill>
                  <a:srgbClr val="000000"/>
                </a:solidFill>
              </a:ln>
              <a:solidFill>
                <a:srgbClr val="000000"/>
              </a:solidFill>
            </a:endParaRPr>
          </a:p>
        </p:txBody>
      </p:sp>
      <p:pic>
        <p:nvPicPr>
          <p:cNvPr id="8" name="Рисунок 7" descr="зображення_viber_2021-04-01_09-17-42.jpg"/>
          <p:cNvPicPr>
            <a:picLocks noChangeAspect="1"/>
          </p:cNvPicPr>
          <p:nvPr/>
        </p:nvPicPr>
        <p:blipFill>
          <a:blip r:embed="rId2" cstate="print"/>
          <a:stretch>
            <a:fillRect/>
          </a:stretch>
        </p:blipFill>
        <p:spPr>
          <a:xfrm>
            <a:off x="5784000" y="4338000"/>
            <a:ext cx="3360000" cy="2520000"/>
          </a:xfrm>
          <a:prstGeom prst="rect">
            <a:avLst/>
          </a:prstGeom>
          <a:ln>
            <a:noFill/>
          </a:ln>
          <a:effectLst>
            <a:softEdge rad="112500"/>
          </a:effectLst>
        </p:spPr>
      </p:pic>
      <p:pic>
        <p:nvPicPr>
          <p:cNvPr id="19" name="Рисунок 18" descr="зображення_viber_2021-04-01_09-17-432.jpg"/>
          <p:cNvPicPr>
            <a:picLocks noChangeAspect="1"/>
          </p:cNvPicPr>
          <p:nvPr/>
        </p:nvPicPr>
        <p:blipFill>
          <a:blip r:embed="rId3" cstate="print"/>
          <a:stretch>
            <a:fillRect/>
          </a:stretch>
        </p:blipFill>
        <p:spPr>
          <a:xfrm>
            <a:off x="6429388" y="66692"/>
            <a:ext cx="2642372" cy="4320000"/>
          </a:xfrm>
          <a:prstGeom prst="rect">
            <a:avLst/>
          </a:prstGeom>
          <a:ln>
            <a:noFill/>
          </a:ln>
          <a:effectLst>
            <a:softEdge rad="112500"/>
          </a:effectLst>
        </p:spPr>
      </p:pic>
      <p:pic>
        <p:nvPicPr>
          <p:cNvPr id="23" name="Рисунок 22" descr="зображення_viber_2021-04-01_09-19-431.jpg"/>
          <p:cNvPicPr>
            <a:picLocks noChangeAspect="1"/>
          </p:cNvPicPr>
          <p:nvPr/>
        </p:nvPicPr>
        <p:blipFill>
          <a:blip r:embed="rId4" cstate="print"/>
          <a:stretch>
            <a:fillRect/>
          </a:stretch>
        </p:blipFill>
        <p:spPr>
          <a:xfrm>
            <a:off x="0" y="4338000"/>
            <a:ext cx="3360000" cy="2520000"/>
          </a:xfrm>
          <a:prstGeom prst="rect">
            <a:avLst/>
          </a:prstGeom>
          <a:ln>
            <a:noFill/>
          </a:ln>
          <a:effectLst>
            <a:softEdge rad="112500"/>
          </a:effectLst>
        </p:spPr>
      </p:pic>
      <p:pic>
        <p:nvPicPr>
          <p:cNvPr id="35" name="Рисунок 34" descr="зображення_viber_2021-04-01_09-23-522.jpg"/>
          <p:cNvPicPr>
            <a:picLocks noChangeAspect="1"/>
          </p:cNvPicPr>
          <p:nvPr/>
        </p:nvPicPr>
        <p:blipFill>
          <a:blip r:embed="rId5" cstate="print"/>
          <a:stretch>
            <a:fillRect/>
          </a:stretch>
        </p:blipFill>
        <p:spPr>
          <a:xfrm>
            <a:off x="3464172" y="3571876"/>
            <a:ext cx="2222550" cy="3276684"/>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274"/>
            <a:ext cx="6688386" cy="3833774"/>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uk-UA" sz="2000" b="1" dirty="0" smtClean="0">
                <a:ln w="50800">
                  <a:solidFill>
                    <a:srgbClr val="000000"/>
                  </a:solidFill>
                </a:ln>
                <a:solidFill>
                  <a:srgbClr val="000000"/>
                </a:solidFill>
              </a:rPr>
              <a:t>Велика увага в нашій гімназії приділяється морально-етичному вихованню учнів.</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Кожний навчальний тиждень починається зі Служби Божої у церкві Святого </a:t>
            </a:r>
            <a:r>
              <a:rPr lang="uk-UA" sz="2000" b="1" dirty="0" err="1" smtClean="0">
                <a:ln w="50800">
                  <a:solidFill>
                    <a:srgbClr val="000000"/>
                  </a:solidFill>
                </a:ln>
                <a:solidFill>
                  <a:srgbClr val="000000"/>
                </a:solidFill>
              </a:rPr>
              <a:t>Архистратига</a:t>
            </a:r>
            <a:r>
              <a:rPr lang="uk-UA" sz="2000" b="1" dirty="0" smtClean="0">
                <a:ln w="50800">
                  <a:solidFill>
                    <a:srgbClr val="000000"/>
                  </a:solidFill>
                </a:ln>
                <a:solidFill>
                  <a:srgbClr val="000000"/>
                </a:solidFill>
              </a:rPr>
              <a:t> </a:t>
            </a:r>
            <a:r>
              <a:rPr lang="uk-UA" sz="2000" b="1" dirty="0" err="1" smtClean="0">
                <a:ln w="50800">
                  <a:solidFill>
                    <a:srgbClr val="000000"/>
                  </a:solidFill>
                </a:ln>
                <a:solidFill>
                  <a:srgbClr val="000000"/>
                </a:solidFill>
              </a:rPr>
              <a:t>Михаїла</a:t>
            </a:r>
            <a:r>
              <a:rPr lang="ru-RU"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При церкві створено хор хлопчиків з числа учнів гімназії, якими керує вчитель </a:t>
            </a:r>
            <a:r>
              <a:rPr lang="uk-UA" sz="2000" b="1" dirty="0" err="1" smtClean="0">
                <a:ln w="50800">
                  <a:solidFill>
                    <a:srgbClr val="000000"/>
                  </a:solidFill>
                </a:ln>
                <a:solidFill>
                  <a:srgbClr val="000000"/>
                </a:solidFill>
              </a:rPr>
              <a:t>Білінська</a:t>
            </a:r>
            <a:r>
              <a:rPr lang="uk-UA" sz="2000" b="1" dirty="0" smtClean="0">
                <a:ln w="50800">
                  <a:solidFill>
                    <a:srgbClr val="000000"/>
                  </a:solidFill>
                </a:ln>
                <a:solidFill>
                  <a:srgbClr val="000000"/>
                </a:solidFill>
              </a:rPr>
              <a:t> О.М.</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Більшість дітей відвідує заняття для дітей у Церковній школі</a:t>
            </a:r>
            <a:r>
              <a:rPr lang="ru-RU" sz="2000" b="1" dirty="0" smtClean="0">
                <a:ln w="50800">
                  <a:solidFill>
                    <a:srgbClr val="000000"/>
                  </a:solidFill>
                </a:ln>
                <a:solidFill>
                  <a:srgbClr val="000000"/>
                </a:solidFill>
              </a:rPr>
              <a:t>.</a:t>
            </a:r>
            <a:r>
              <a:rPr lang="uk-UA" sz="2000" b="1" dirty="0" smtClean="0">
                <a:ln w="50800">
                  <a:solidFill>
                    <a:srgbClr val="000000"/>
                  </a:solidFill>
                </a:ln>
                <a:solidFill>
                  <a:srgbClr val="000000"/>
                </a:solidFill>
              </a:rPr>
              <a:t/>
            </a:r>
            <a:br>
              <a:rPr lang="uk-UA" sz="2000" b="1" dirty="0" smtClean="0">
                <a:ln w="50800">
                  <a:solidFill>
                    <a:srgbClr val="000000"/>
                  </a:solidFill>
                </a:ln>
                <a:solidFill>
                  <a:srgbClr val="000000"/>
                </a:solidFill>
              </a:rPr>
            </a:br>
            <a:r>
              <a:rPr lang="uk-UA" sz="2000" b="1" dirty="0" smtClean="0">
                <a:ln w="50800">
                  <a:solidFill>
                    <a:srgbClr val="000000"/>
                  </a:solidFill>
                </a:ln>
                <a:solidFill>
                  <a:srgbClr val="000000"/>
                </a:solidFill>
              </a:rPr>
              <a:t>- Учні спільно з  прихожанами беруть участь у Богослужіннях під час храмових, релігійних свят та неділь.</a:t>
            </a:r>
            <a:r>
              <a:rPr lang="uk-UA" sz="1700" b="1" dirty="0" smtClean="0">
                <a:ln w="50800">
                  <a:solidFill>
                    <a:srgbClr val="000000"/>
                  </a:solidFill>
                </a:ln>
                <a:solidFill>
                  <a:srgbClr val="000000"/>
                </a:solidFill>
              </a:rPr>
              <a:t/>
            </a:r>
            <a:br>
              <a:rPr lang="uk-UA" sz="1700" b="1" dirty="0" smtClean="0">
                <a:ln w="50800">
                  <a:solidFill>
                    <a:srgbClr val="000000"/>
                  </a:solidFill>
                </a:ln>
                <a:solidFill>
                  <a:srgbClr val="000000"/>
                </a:solidFill>
              </a:rPr>
            </a:br>
            <a:endParaRPr lang="uk-UA" sz="1700" b="1" dirty="0">
              <a:ln w="50800">
                <a:solidFill>
                  <a:srgbClr val="000000"/>
                </a:solidFill>
              </a:ln>
              <a:solidFill>
                <a:srgbClr val="000000"/>
              </a:solidFill>
            </a:endParaRPr>
          </a:p>
        </p:txBody>
      </p:sp>
      <p:pic>
        <p:nvPicPr>
          <p:cNvPr id="4" name="Рисунок 3" descr="зображення_viber_2021-04-01_09-31-06.jpg"/>
          <p:cNvPicPr>
            <a:picLocks noChangeAspect="1"/>
          </p:cNvPicPr>
          <p:nvPr/>
        </p:nvPicPr>
        <p:blipFill>
          <a:blip r:embed="rId2" cstate="print"/>
          <a:stretch>
            <a:fillRect/>
          </a:stretch>
        </p:blipFill>
        <p:spPr>
          <a:xfrm>
            <a:off x="6611212" y="2884620"/>
            <a:ext cx="1825352" cy="2441642"/>
          </a:xfrm>
          <a:prstGeom prst="rect">
            <a:avLst/>
          </a:prstGeom>
          <a:ln>
            <a:noFill/>
          </a:ln>
          <a:effectLst>
            <a:softEdge rad="112500"/>
          </a:effectLst>
        </p:spPr>
      </p:pic>
      <p:pic>
        <p:nvPicPr>
          <p:cNvPr id="5" name="Рисунок 4" descr="зображення_viber_2021-04-01_09-31-07.jpg"/>
          <p:cNvPicPr>
            <a:picLocks noChangeAspect="1"/>
          </p:cNvPicPr>
          <p:nvPr/>
        </p:nvPicPr>
        <p:blipFill rotWithShape="1">
          <a:blip r:embed="rId3" cstate="print"/>
          <a:srcRect b="20077"/>
          <a:stretch/>
        </p:blipFill>
        <p:spPr>
          <a:xfrm>
            <a:off x="6574399" y="0"/>
            <a:ext cx="2227500" cy="3164957"/>
          </a:xfrm>
          <a:prstGeom prst="rect">
            <a:avLst/>
          </a:prstGeom>
          <a:ln>
            <a:noFill/>
          </a:ln>
          <a:effectLst>
            <a:softEdge rad="112500"/>
          </a:effectLst>
        </p:spPr>
      </p:pic>
      <p:pic>
        <p:nvPicPr>
          <p:cNvPr id="6" name="Рисунок 5" descr="зображення_viber_2021-04-01_09-31-061.jpg"/>
          <p:cNvPicPr>
            <a:picLocks noChangeAspect="1"/>
          </p:cNvPicPr>
          <p:nvPr/>
        </p:nvPicPr>
        <p:blipFill>
          <a:blip r:embed="rId4" cstate="print"/>
          <a:stretch>
            <a:fillRect/>
          </a:stretch>
        </p:blipFill>
        <p:spPr>
          <a:xfrm>
            <a:off x="123389" y="3825271"/>
            <a:ext cx="2234067" cy="2998875"/>
          </a:xfrm>
          <a:prstGeom prst="rect">
            <a:avLst/>
          </a:prstGeom>
          <a:ln>
            <a:noFill/>
          </a:ln>
          <a:effectLst>
            <a:softEdge rad="112500"/>
          </a:effectLst>
        </p:spPr>
      </p:pic>
      <p:pic>
        <p:nvPicPr>
          <p:cNvPr id="8" name="Рисунок 7" descr="зображення_viber_2021-04-01_09-33-01.jpg"/>
          <p:cNvPicPr>
            <a:picLocks noChangeAspect="1"/>
          </p:cNvPicPr>
          <p:nvPr/>
        </p:nvPicPr>
        <p:blipFill>
          <a:blip r:embed="rId5" cstate="print"/>
          <a:stretch>
            <a:fillRect/>
          </a:stretch>
        </p:blipFill>
        <p:spPr>
          <a:xfrm>
            <a:off x="2893679" y="3287868"/>
            <a:ext cx="3207127" cy="1814637"/>
          </a:xfrm>
          <a:prstGeom prst="rect">
            <a:avLst/>
          </a:prstGeom>
          <a:ln>
            <a:noFill/>
          </a:ln>
          <a:effectLst>
            <a:softEdge rad="112500"/>
          </a:effectLst>
        </p:spPr>
      </p:pic>
      <p:pic>
        <p:nvPicPr>
          <p:cNvPr id="9" name="Рисунок 8" descr="зображення_viber_2021-04-01_09-33-011.jpg"/>
          <p:cNvPicPr>
            <a:picLocks noChangeAspect="1"/>
          </p:cNvPicPr>
          <p:nvPr/>
        </p:nvPicPr>
        <p:blipFill>
          <a:blip r:embed="rId6" cstate="print"/>
          <a:stretch>
            <a:fillRect/>
          </a:stretch>
        </p:blipFill>
        <p:spPr>
          <a:xfrm>
            <a:off x="2331861" y="5076028"/>
            <a:ext cx="3207127" cy="1800000"/>
          </a:xfrm>
          <a:prstGeom prst="rect">
            <a:avLst/>
          </a:prstGeom>
          <a:ln>
            <a:noFill/>
          </a:ln>
          <a:effectLst>
            <a:softEdge rad="112500"/>
          </a:effectLst>
        </p:spPr>
      </p:pic>
      <p:pic>
        <p:nvPicPr>
          <p:cNvPr id="17" name="Рисунок 16" descr="зображення_viber_2021-04-01_09-33-012.jpg"/>
          <p:cNvPicPr>
            <a:picLocks noChangeAspect="1"/>
          </p:cNvPicPr>
          <p:nvPr/>
        </p:nvPicPr>
        <p:blipFill>
          <a:blip r:embed="rId7" cstate="print"/>
          <a:stretch>
            <a:fillRect/>
          </a:stretch>
        </p:blipFill>
        <p:spPr>
          <a:xfrm>
            <a:off x="5616161" y="4986028"/>
            <a:ext cx="3527839" cy="1980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6632"/>
            <a:ext cx="6348413" cy="1152128"/>
          </a:xfrm>
        </p:spPr>
        <p:txBody>
          <a:bodyPr/>
          <a:lstStyle/>
          <a:p>
            <a:r>
              <a:rPr lang="uk-UA" b="1" dirty="0" smtClean="0">
                <a:solidFill>
                  <a:srgbClr val="FF0000"/>
                </a:solidFill>
              </a:rPr>
              <a:t>Освітнє середовище закладу освіти</a:t>
            </a:r>
            <a:endParaRPr lang="uk-UA" dirty="0">
              <a:solidFill>
                <a:srgbClr val="FF0000"/>
              </a:solidFill>
            </a:endParaRPr>
          </a:p>
        </p:txBody>
      </p:sp>
      <p:sp>
        <p:nvSpPr>
          <p:cNvPr id="3" name="Содержимое 2"/>
          <p:cNvSpPr>
            <a:spLocks noGrp="1"/>
          </p:cNvSpPr>
          <p:nvPr>
            <p:ph idx="1"/>
          </p:nvPr>
        </p:nvSpPr>
        <p:spPr/>
        <p:txBody>
          <a:bodyPr/>
          <a:lstStyle/>
          <a:p>
            <a:pPr>
              <a:buNone/>
            </a:pPr>
            <a:r>
              <a:rPr lang="uk-UA" sz="2000" b="1" dirty="0" smtClean="0">
                <a:latin typeface="Times New Roman" pitchFamily="18" charset="0"/>
                <a:cs typeface="Times New Roman" pitchFamily="18" charset="0"/>
              </a:rPr>
              <a:t>Заклад освіти забезпечує комфортні та безпечні умови для навчання та праці всіх учасників освітнього процесу та працівників закладу. Наявний спортивний майданчик, безпечний для учнів. Озеленення території створює приємний естетичний фон.</a:t>
            </a:r>
          </a:p>
          <a:p>
            <a:pPr>
              <a:buNone/>
            </a:pPr>
            <a:r>
              <a:rPr lang="uk-UA" sz="2000" b="1" dirty="0" smtClean="0">
                <a:latin typeface="Times New Roman" pitchFamily="18" charset="0"/>
                <a:cs typeface="Times New Roman" pitchFamily="18" charset="0"/>
              </a:rPr>
              <a:t>У закладі освіти забезпечено комфортний повітряно-тепловий режим, належне освітлення, облаштування та утримання санітарних вузлів, дотримання питного режиму та інших аспектів забезпечення безпеки та якісного освітнього процесу. Навчальні кабінети та приміщення обладнано відповідно до вимог законодавства та освітньої програми, у більшості забезпечені інтерактивними засобами навчання та навчальним обладнанням</a:t>
            </a:r>
            <a:r>
              <a:rPr lang="uk-UA" sz="2000" dirty="0" smtClean="0">
                <a:latin typeface="Times New Roman" pitchFamily="18" charset="0"/>
                <a:cs typeface="Times New Roman" pitchFamily="18" charset="0"/>
              </a:rPr>
              <a:t>.</a:t>
            </a:r>
          </a:p>
          <a:p>
            <a:endParaRPr lang="uk-UA" sz="20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149" y="332358"/>
            <a:ext cx="8928992" cy="12961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uk-UA" sz="2800" b="1" dirty="0" smtClean="0">
                <a:ln w="11430"/>
                <a:solidFill>
                  <a:srgbClr val="FF0000"/>
                </a:solidFill>
                <a:effectLst>
                  <a:outerShdw blurRad="50800" dist="39000" dir="5460000" algn="tl">
                    <a:srgbClr val="000000">
                      <a:alpha val="38000"/>
                    </a:srgbClr>
                  </a:outerShdw>
                </a:effectLst>
              </a:rPr>
              <a:t>Жодне свято, яке проводиться в селі,</a:t>
            </a:r>
            <a:br>
              <a:rPr lang="uk-UA" sz="2800" b="1" dirty="0" smtClean="0">
                <a:ln w="11430"/>
                <a:solidFill>
                  <a:srgbClr val="FF0000"/>
                </a:solidFill>
                <a:effectLst>
                  <a:outerShdw blurRad="50800" dist="39000" dir="5460000" algn="tl">
                    <a:srgbClr val="000000">
                      <a:alpha val="38000"/>
                    </a:srgbClr>
                  </a:outerShdw>
                </a:effectLst>
              </a:rPr>
            </a:br>
            <a:r>
              <a:rPr lang="uk-UA" sz="2800" b="1" dirty="0" smtClean="0">
                <a:ln w="11430"/>
                <a:solidFill>
                  <a:srgbClr val="FF0000"/>
                </a:solidFill>
                <a:effectLst>
                  <a:outerShdw blurRad="50800" dist="39000" dir="5460000" algn="tl">
                    <a:srgbClr val="000000">
                      <a:alpha val="38000"/>
                    </a:srgbClr>
                  </a:outerShdw>
                </a:effectLst>
              </a:rPr>
              <a:t> не обходиться без участі учнів гімназії</a:t>
            </a:r>
            <a: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uk-U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Рисунок 3" descr="зображення_viber_2021-04-01_10-24-54.jpg"/>
          <p:cNvPicPr>
            <a:picLocks noChangeAspect="1"/>
          </p:cNvPicPr>
          <p:nvPr/>
        </p:nvPicPr>
        <p:blipFill>
          <a:blip r:embed="rId2" cstate="print"/>
          <a:stretch>
            <a:fillRect/>
          </a:stretch>
        </p:blipFill>
        <p:spPr>
          <a:xfrm>
            <a:off x="5999206" y="4370498"/>
            <a:ext cx="3259853" cy="2160000"/>
          </a:xfrm>
          <a:prstGeom prst="rect">
            <a:avLst/>
          </a:prstGeom>
          <a:ln>
            <a:noFill/>
          </a:ln>
          <a:effectLst>
            <a:softEdge rad="112500"/>
          </a:effectLst>
        </p:spPr>
      </p:pic>
      <p:pic>
        <p:nvPicPr>
          <p:cNvPr id="5" name="Рисунок 4" descr="зображення_viber_2021-04-01_10-24-55.jpg"/>
          <p:cNvPicPr>
            <a:picLocks noChangeAspect="1"/>
          </p:cNvPicPr>
          <p:nvPr/>
        </p:nvPicPr>
        <p:blipFill>
          <a:blip r:embed="rId3" cstate="print"/>
          <a:stretch>
            <a:fillRect/>
          </a:stretch>
        </p:blipFill>
        <p:spPr>
          <a:xfrm>
            <a:off x="0" y="4450986"/>
            <a:ext cx="2881366" cy="2160000"/>
          </a:xfrm>
          <a:prstGeom prst="rect">
            <a:avLst/>
          </a:prstGeom>
          <a:ln>
            <a:noFill/>
          </a:ln>
          <a:effectLst>
            <a:softEdge rad="112500"/>
          </a:effectLst>
        </p:spPr>
      </p:pic>
      <p:pic>
        <p:nvPicPr>
          <p:cNvPr id="6" name="Рисунок 5" descr="зображення_viber_2021-04-01_10-24-56.jpg"/>
          <p:cNvPicPr>
            <a:picLocks noChangeAspect="1"/>
          </p:cNvPicPr>
          <p:nvPr/>
        </p:nvPicPr>
        <p:blipFill>
          <a:blip r:embed="rId4" cstate="print"/>
          <a:stretch>
            <a:fillRect/>
          </a:stretch>
        </p:blipFill>
        <p:spPr>
          <a:xfrm>
            <a:off x="2704883" y="4381658"/>
            <a:ext cx="3470806" cy="2160000"/>
          </a:xfrm>
          <a:prstGeom prst="rect">
            <a:avLst/>
          </a:prstGeom>
          <a:ln>
            <a:noFill/>
          </a:ln>
          <a:effectLst>
            <a:softEdge rad="112500"/>
          </a:effectLst>
        </p:spPr>
      </p:pic>
      <p:pic>
        <p:nvPicPr>
          <p:cNvPr id="9" name="Рисунок 8" descr="зображення_viber_2021-04-01_10-24-552.jpg"/>
          <p:cNvPicPr>
            <a:picLocks noChangeAspect="1"/>
          </p:cNvPicPr>
          <p:nvPr/>
        </p:nvPicPr>
        <p:blipFill>
          <a:blip r:embed="rId5" cstate="print"/>
          <a:stretch>
            <a:fillRect/>
          </a:stretch>
        </p:blipFill>
        <p:spPr>
          <a:xfrm>
            <a:off x="6175689" y="1888677"/>
            <a:ext cx="3156922" cy="2262889"/>
          </a:xfrm>
          <a:prstGeom prst="rect">
            <a:avLst/>
          </a:prstGeom>
          <a:ln>
            <a:noFill/>
          </a:ln>
          <a:effectLst>
            <a:softEdge rad="112500"/>
          </a:effectLst>
        </p:spPr>
      </p:pic>
      <p:pic>
        <p:nvPicPr>
          <p:cNvPr id="11" name="Рисунок 10" descr="зображення_viber_2021-04-01_10-24-553.jpg"/>
          <p:cNvPicPr>
            <a:picLocks noChangeAspect="1"/>
          </p:cNvPicPr>
          <p:nvPr/>
        </p:nvPicPr>
        <p:blipFill>
          <a:blip r:embed="rId6" cstate="print"/>
          <a:stretch>
            <a:fillRect/>
          </a:stretch>
        </p:blipFill>
        <p:spPr>
          <a:xfrm>
            <a:off x="2704882" y="1861240"/>
            <a:ext cx="3423505" cy="2357008"/>
          </a:xfrm>
          <a:prstGeom prst="rect">
            <a:avLst/>
          </a:prstGeom>
          <a:ln>
            <a:noFill/>
          </a:ln>
          <a:effectLst>
            <a:softEdge rad="112500"/>
          </a:effectLst>
        </p:spPr>
      </p:pic>
      <p:pic>
        <p:nvPicPr>
          <p:cNvPr id="3" name="Рисунок 2"/>
          <p:cNvPicPr>
            <a:picLocks noChangeAspect="1"/>
          </p:cNvPicPr>
          <p:nvPr/>
        </p:nvPicPr>
        <p:blipFill rotWithShape="1">
          <a:blip r:embed="rId7" cstate="print"/>
          <a:srcRect t="-1" b="38201"/>
          <a:stretch/>
        </p:blipFill>
        <p:spPr>
          <a:xfrm>
            <a:off x="-12776" y="1888677"/>
            <a:ext cx="2597379" cy="2096832"/>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818" y="1"/>
            <a:ext cx="7776864" cy="6741368"/>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uk-UA" sz="2000" b="1" dirty="0" smtClean="0">
                <a:ln w="50800">
                  <a:solidFill>
                    <a:srgbClr val="FF0000"/>
                  </a:solidFill>
                </a:ln>
                <a:solidFill>
                  <a:srgbClr val="FF0000"/>
                </a:solidFill>
              </a:rPr>
              <a:t>   </a:t>
            </a:r>
            <a:r>
              <a:rPr lang="uk-UA" sz="2400" b="1" dirty="0" smtClean="0">
                <a:ln w="50800">
                  <a:solidFill>
                    <a:srgbClr val="FF0000"/>
                  </a:solidFill>
                </a:ln>
                <a:solidFill>
                  <a:srgbClr val="FF0000"/>
                </a:solidFill>
                <a:latin typeface="Arial Black" panose="020B0A04020102020204" pitchFamily="34" charset="0"/>
              </a:rPr>
              <a:t>   Налагодження співпраці зі здобувачами освіти, їх батьками, працівниками гімназії</a:t>
            </a:r>
            <a:r>
              <a:rPr lang="uk-UA" sz="2000" b="1" dirty="0" smtClean="0">
                <a:ln w="50800">
                  <a:solidFill>
                    <a:srgbClr val="000000"/>
                  </a:solidFill>
                </a:ln>
                <a:solidFill>
                  <a:srgbClr val="000000"/>
                </a:solidFill>
                <a:latin typeface="+mn-lt"/>
              </a:rPr>
              <a:t/>
            </a:r>
            <a:br>
              <a:rPr lang="uk-UA" sz="2000" b="1" dirty="0" smtClean="0">
                <a:ln w="50800">
                  <a:solidFill>
                    <a:srgbClr val="000000"/>
                  </a:solidFill>
                </a:ln>
                <a:solidFill>
                  <a:srgbClr val="000000"/>
                </a:solidFill>
                <a:latin typeface="+mn-lt"/>
              </a:rPr>
            </a:br>
            <a:r>
              <a:rPr lang="uk-UA" sz="2000" b="1" dirty="0" smtClean="0">
                <a:ln w="50800">
                  <a:solidFill>
                    <a:srgbClr val="000000"/>
                  </a:solidFill>
                </a:ln>
                <a:solidFill>
                  <a:srgbClr val="000000"/>
                </a:solidFill>
                <a:latin typeface="+mn-lt"/>
              </a:rPr>
              <a:t> </a:t>
            </a: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Педагогічні працівники тісно співпрацюють з батьками учнів з питань організації освітнього процесу. Ефективна взаємодія між учителями</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та батьками ґрунтується таким чином:</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доброзичливе ставлення до дитини</a:t>
            </a:r>
            <a:r>
              <a:rPr lang="en-US" sz="2400" dirty="0" smtClean="0">
                <a:ln w="50800">
                  <a:solidFill>
                    <a:srgbClr val="000000"/>
                  </a:solidFill>
                </a:ln>
                <a:solidFill>
                  <a:srgbClr val="000000"/>
                </a:solidFill>
                <a:latin typeface="Arial" panose="020B0604020202020204" pitchFamily="34" charset="0"/>
                <a:cs typeface="Arial" panose="020B0604020202020204" pitchFamily="34" charset="0"/>
              </a:rPr>
              <a:t>;</a:t>
            </a: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запрошення батьків до співпраці</a:t>
            </a:r>
            <a:r>
              <a:rPr lang="en-US" sz="2400" dirty="0" smtClean="0">
                <a:ln w="50800">
                  <a:solidFill>
                    <a:srgbClr val="000000"/>
                  </a:solidFill>
                </a:ln>
                <a:solidFill>
                  <a:srgbClr val="000000"/>
                </a:solidFill>
                <a:latin typeface="Arial" panose="020B0604020202020204" pitchFamily="34" charset="0"/>
                <a:cs typeface="Arial" panose="020B0604020202020204" pitchFamily="34" charset="0"/>
              </a:rPr>
              <a:t>;</a:t>
            </a: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визнання батьків партнерами у співпраці</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заради дитини</a:t>
            </a:r>
            <a:r>
              <a:rPr lang="ru-RU" sz="2400" dirty="0" smtClean="0">
                <a:ln w="50800">
                  <a:solidFill>
                    <a:srgbClr val="000000"/>
                  </a:solidFill>
                </a:ln>
                <a:solidFill>
                  <a:srgbClr val="000000"/>
                </a:solidFill>
                <a:latin typeface="Arial" panose="020B0604020202020204" pitchFamily="34" charset="0"/>
                <a:cs typeface="Arial" panose="020B0604020202020204" pitchFamily="34" charset="0"/>
              </a:rPr>
              <a:t>;</a:t>
            </a: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a:t>
            </a:r>
            <a:r>
              <a:rPr lang="ru-RU" sz="2400" dirty="0" err="1" smtClean="0">
                <a:ln w="50800">
                  <a:solidFill>
                    <a:srgbClr val="000000"/>
                  </a:solidFill>
                </a:ln>
                <a:solidFill>
                  <a:srgbClr val="000000"/>
                </a:solidFill>
                <a:latin typeface="Arial" panose="020B0604020202020204" pitchFamily="34" charset="0"/>
                <a:cs typeface="Arial" panose="020B0604020202020204" pitchFamily="34" charset="0"/>
              </a:rPr>
              <a:t>пошук</a:t>
            </a:r>
            <a:r>
              <a:rPr lang="ru-RU" sz="2400" dirty="0" smtClean="0">
                <a:ln w="50800">
                  <a:solidFill>
                    <a:srgbClr val="000000"/>
                  </a:solidFill>
                </a:ln>
                <a:solidFill>
                  <a:srgbClr val="000000"/>
                </a:solidFill>
                <a:latin typeface="Arial" panose="020B0604020202020204" pitchFamily="34" charset="0"/>
                <a:cs typeface="Arial" panose="020B0604020202020204" pitchFamily="34" charset="0"/>
              </a:rPr>
              <a:t> </a:t>
            </a:r>
            <a:r>
              <a:rPr lang="ru-RU" sz="2400" dirty="0" err="1" smtClean="0">
                <a:ln w="50800">
                  <a:solidFill>
                    <a:srgbClr val="000000"/>
                  </a:solidFill>
                </a:ln>
                <a:solidFill>
                  <a:srgbClr val="000000"/>
                </a:solidFill>
                <a:latin typeface="Arial" panose="020B0604020202020204" pitchFamily="34" charset="0"/>
                <a:cs typeface="Arial" panose="020B0604020202020204" pitchFamily="34" charset="0"/>
              </a:rPr>
              <a:t>нових</a:t>
            </a:r>
            <a:r>
              <a:rPr lang="ru-RU" sz="2400" dirty="0" smtClean="0">
                <a:ln w="50800">
                  <a:solidFill>
                    <a:srgbClr val="000000"/>
                  </a:solidFill>
                </a:ln>
                <a:solidFill>
                  <a:srgbClr val="000000"/>
                </a:solidFill>
                <a:latin typeface="Arial" panose="020B0604020202020204" pitchFamily="34" charset="0"/>
                <a:cs typeface="Arial" panose="020B0604020202020204" pitchFamily="34" charset="0"/>
              </a:rPr>
              <a:t> форм </a:t>
            </a:r>
            <a:r>
              <a:rPr lang="ru-RU" sz="2400" dirty="0" err="1" smtClean="0">
                <a:ln w="50800">
                  <a:solidFill>
                    <a:srgbClr val="000000"/>
                  </a:solidFill>
                </a:ln>
                <a:solidFill>
                  <a:srgbClr val="000000"/>
                </a:solidFill>
                <a:latin typeface="Arial" panose="020B0604020202020204" pitchFamily="34" charset="0"/>
                <a:cs typeface="Arial" panose="020B0604020202020204" pitchFamily="34" charset="0"/>
              </a:rPr>
              <a:t>співпраці</a:t>
            </a: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 у пріоритеті – індивідуальні зустрічі,</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консультації, </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а не загальні зібрання</a:t>
            </a:r>
            <a:r>
              <a:rPr lang="ru-RU" sz="2400" dirty="0" smtClean="0">
                <a:ln w="50800">
                  <a:solidFill>
                    <a:srgbClr val="000000"/>
                  </a:solidFill>
                </a:ln>
                <a:solidFill>
                  <a:srgbClr val="000000"/>
                </a:solidFill>
                <a:latin typeface="Arial" panose="020B0604020202020204" pitchFamily="34" charset="0"/>
                <a:cs typeface="Arial" panose="020B0604020202020204" pitchFamily="34" charset="0"/>
              </a:rPr>
              <a:t>;</a:t>
            </a: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 комунікація </a:t>
            </a:r>
            <a:r>
              <a:rPr lang="uk-UA" sz="2400" dirty="0" err="1" smtClean="0">
                <a:ln w="50800">
                  <a:solidFill>
                    <a:srgbClr val="000000"/>
                  </a:solidFill>
                </a:ln>
                <a:solidFill>
                  <a:srgbClr val="000000"/>
                </a:solidFill>
                <a:latin typeface="Arial" panose="020B0604020202020204" pitchFamily="34" charset="0"/>
                <a:cs typeface="Arial" panose="020B0604020202020204" pitchFamily="34" charset="0"/>
              </a:rPr>
              <a:t>онлайн</a:t>
            </a:r>
            <a:r>
              <a:rPr lang="en-US" sz="2400" dirty="0" smtClean="0">
                <a:ln w="50800">
                  <a:solidFill>
                    <a:srgbClr val="000000"/>
                  </a:solidFill>
                </a:ln>
                <a:solidFill>
                  <a:srgbClr val="000000"/>
                </a:solidFill>
                <a:latin typeface="Arial" panose="020B0604020202020204" pitchFamily="34" charset="0"/>
                <a:cs typeface="Arial" panose="020B0604020202020204" pitchFamily="34" charset="0"/>
              </a:rPr>
              <a:t>;</a:t>
            </a: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 залучення батьків до різних форм урочної</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t> та позаурочної діяльності (проведення уроків, майстер класів, екскурсій, родинних свят та ін.).</a:t>
            </a:r>
            <a:br>
              <a:rPr lang="uk-UA" sz="2400" dirty="0" smtClean="0">
                <a:ln w="50800">
                  <a:solidFill>
                    <a:srgbClr val="000000"/>
                  </a:solidFill>
                </a:ln>
                <a:solidFill>
                  <a:srgbClr val="000000"/>
                </a:solidFill>
                <a:latin typeface="Arial" panose="020B0604020202020204" pitchFamily="34" charset="0"/>
                <a:cs typeface="Arial" panose="020B0604020202020204" pitchFamily="34" charset="0"/>
              </a:rPr>
            </a:br>
            <a:endParaRPr lang="uk-UA" sz="2400" dirty="0">
              <a:ln w="50800">
                <a:solidFill>
                  <a:srgbClr val="000000"/>
                </a:solidFill>
              </a:ln>
              <a:solidFill>
                <a:schemeClr val="accent2">
                  <a:lumMod val="50000"/>
                </a:schemeClr>
              </a:solidFill>
              <a:latin typeface="Arial" panose="020B0604020202020204" pitchFamily="34" charset="0"/>
              <a:cs typeface="Arial" panose="020B0604020202020204" pitchFamily="34" charset="0"/>
            </a:endParaRPr>
          </a:p>
        </p:txBody>
      </p:sp>
      <p:pic>
        <p:nvPicPr>
          <p:cNvPr id="8" name="Рисунок 7" descr="зображення_viber_2021-04-01_09-42-06.jpg"/>
          <p:cNvPicPr>
            <a:picLocks noChangeAspect="1"/>
          </p:cNvPicPr>
          <p:nvPr/>
        </p:nvPicPr>
        <p:blipFill>
          <a:blip r:embed="rId3" cstate="print"/>
          <a:stretch>
            <a:fillRect/>
          </a:stretch>
        </p:blipFill>
        <p:spPr>
          <a:xfrm>
            <a:off x="6712586" y="776445"/>
            <a:ext cx="2555926" cy="1679076"/>
          </a:xfrm>
          <a:prstGeom prst="rect">
            <a:avLst/>
          </a:prstGeom>
          <a:ln>
            <a:noFill/>
          </a:ln>
          <a:effectLst>
            <a:softEdge rad="112500"/>
          </a:effectLst>
        </p:spPr>
      </p:pic>
      <p:pic>
        <p:nvPicPr>
          <p:cNvPr id="9" name="Рисунок 8" descr="зображення_viber_2021-04-01_09-42-07.jpg"/>
          <p:cNvPicPr>
            <a:picLocks noChangeAspect="1"/>
          </p:cNvPicPr>
          <p:nvPr/>
        </p:nvPicPr>
        <p:blipFill>
          <a:blip r:embed="rId4" cstate="print"/>
          <a:stretch>
            <a:fillRect/>
          </a:stretch>
        </p:blipFill>
        <p:spPr>
          <a:xfrm>
            <a:off x="7000693" y="4312677"/>
            <a:ext cx="1979712" cy="2474386"/>
          </a:xfrm>
          <a:prstGeom prst="rect">
            <a:avLst/>
          </a:prstGeom>
          <a:ln>
            <a:noFill/>
          </a:ln>
          <a:effectLst>
            <a:softEdge rad="112500"/>
          </a:effectLst>
        </p:spPr>
      </p:pic>
      <p:pic>
        <p:nvPicPr>
          <p:cNvPr id="10" name="Рисунок 9" descr="зображення_viber_2021-04-01_09-42-052.jpg"/>
          <p:cNvPicPr>
            <a:picLocks noChangeAspect="1"/>
          </p:cNvPicPr>
          <p:nvPr/>
        </p:nvPicPr>
        <p:blipFill>
          <a:blip r:embed="rId5" cstate="print"/>
          <a:stretch>
            <a:fillRect/>
          </a:stretch>
        </p:blipFill>
        <p:spPr>
          <a:xfrm>
            <a:off x="6221208" y="2455521"/>
            <a:ext cx="2707937" cy="184311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810" y="36747"/>
            <a:ext cx="7116234" cy="584775"/>
          </a:xfrm>
          <a:prstGeom prst="rect">
            <a:avLst/>
          </a:prstGeom>
          <a:noFill/>
        </p:spPr>
        <p:txBody>
          <a:bodyPr wrap="square" rtlCol="0">
            <a:spAutoFit/>
          </a:bodyPr>
          <a:lstStyle/>
          <a:p>
            <a:r>
              <a:rPr lang="uk-UA" sz="3200" b="1" dirty="0" smtClean="0">
                <a:solidFill>
                  <a:srgbClr val="FF0000"/>
                </a:solidFill>
                <a:effectLst>
                  <a:outerShdw blurRad="38100" dist="38100" dir="2700000" algn="tl">
                    <a:srgbClr val="000000">
                      <a:alpha val="43137"/>
                    </a:srgbClr>
                  </a:outerShdw>
                </a:effectLst>
              </a:rPr>
              <a:t>Результати співпраці з батьками</a:t>
            </a:r>
            <a:endParaRPr lang="uk-UA" sz="3200"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11542" y="476672"/>
            <a:ext cx="7368770" cy="6986528"/>
          </a:xfrm>
          <a:prstGeom prst="rect">
            <a:avLst/>
          </a:prstGeom>
          <a:noFill/>
        </p:spPr>
        <p:txBody>
          <a:bodyPr wrap="square" rtlCol="0">
            <a:spAutoFit/>
          </a:bodyPr>
          <a:lstStyle/>
          <a:p>
            <a:r>
              <a:rPr lang="uk-UA" sz="3200" dirty="0" smtClean="0">
                <a:latin typeface="Times New Roman" panose="02020603050405020304" pitchFamily="18" charset="0"/>
                <a:cs typeface="Times New Roman" panose="02020603050405020304" pitchFamily="18" charset="0"/>
              </a:rPr>
              <a:t> У цьому навчальному році психологами гімназії проведено анкетування батьків. Результати таємного опитування засвідчили:</a:t>
            </a:r>
          </a:p>
          <a:p>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92, 8% батьків </a:t>
            </a:r>
            <a:r>
              <a:rPr lang="uk-UA" sz="3200" dirty="0" smtClean="0">
                <a:latin typeface="Times New Roman" panose="02020603050405020304" pitchFamily="18" charset="0"/>
                <a:cs typeface="Times New Roman" panose="02020603050405020304" pitchFamily="18" charset="0"/>
              </a:rPr>
              <a:t>задоволені організацією та результатами навчання їхніх дітей у нашому закладі;</a:t>
            </a:r>
          </a:p>
          <a:p>
            <a:pPr marL="285750" indent="-285750">
              <a:buFontTx/>
              <a:buChar char="-"/>
            </a:pPr>
            <a:r>
              <a:rPr lang="uk-UA" sz="3200" b="1" dirty="0" smtClean="0">
                <a:latin typeface="Times New Roman" panose="02020603050405020304" pitchFamily="18" charset="0"/>
                <a:cs typeface="Times New Roman" panose="02020603050405020304" pitchFamily="18" charset="0"/>
              </a:rPr>
              <a:t>98,4% батьків </a:t>
            </a:r>
            <a:r>
              <a:rPr lang="uk-UA" sz="3200" dirty="0" smtClean="0">
                <a:latin typeface="Times New Roman" panose="02020603050405020304" pitchFamily="18" charset="0"/>
                <a:cs typeface="Times New Roman" panose="02020603050405020304" pitchFamily="18" charset="0"/>
              </a:rPr>
              <a:t>задоволені умовами, які створені для навчання та перебування їхніх дітей у гімназії;</a:t>
            </a:r>
          </a:p>
          <a:p>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95,6% батьків </a:t>
            </a:r>
            <a:r>
              <a:rPr lang="uk-UA" sz="3200" dirty="0" smtClean="0">
                <a:latin typeface="Times New Roman" panose="02020603050405020304" pitchFamily="18" charset="0"/>
                <a:cs typeface="Times New Roman" panose="02020603050405020304" pitchFamily="18" charset="0"/>
              </a:rPr>
              <a:t>не поміняли б нашу гімназію на інший навчальний заклад нашого міста.</a:t>
            </a:r>
          </a:p>
          <a:p>
            <a:endParaRPr lang="uk-UA" sz="3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3" cstate="print"/>
          <a:srcRect r="6840" b="8988"/>
          <a:stretch/>
        </p:blipFill>
        <p:spPr>
          <a:xfrm>
            <a:off x="7127776" y="-171400"/>
            <a:ext cx="2016224" cy="3429000"/>
          </a:xfrm>
          <a:prstGeom prst="rect">
            <a:avLst/>
          </a:prstGeom>
        </p:spPr>
      </p:pic>
      <p:pic>
        <p:nvPicPr>
          <p:cNvPr id="5" name="Рисунок 4"/>
          <p:cNvPicPr>
            <a:picLocks noChangeAspect="1"/>
          </p:cNvPicPr>
          <p:nvPr/>
        </p:nvPicPr>
        <p:blipFill>
          <a:blip r:embed="rId4" cstate="print"/>
          <a:stretch>
            <a:fillRect/>
          </a:stretch>
        </p:blipFill>
        <p:spPr>
          <a:xfrm>
            <a:off x="7119372" y="1549324"/>
            <a:ext cx="2024047" cy="3596952"/>
          </a:xfrm>
          <a:prstGeom prst="rect">
            <a:avLst/>
          </a:prstGeom>
        </p:spPr>
      </p:pic>
      <p:pic>
        <p:nvPicPr>
          <p:cNvPr id="6" name="Рисунок 5"/>
          <p:cNvPicPr>
            <a:picLocks noChangeAspect="1"/>
          </p:cNvPicPr>
          <p:nvPr/>
        </p:nvPicPr>
        <p:blipFill rotWithShape="1">
          <a:blip r:embed="rId5" cstate="print"/>
          <a:srcRect t="10962"/>
          <a:stretch/>
        </p:blipFill>
        <p:spPr>
          <a:xfrm>
            <a:off x="7100571" y="4413288"/>
            <a:ext cx="2042848" cy="2540415"/>
          </a:xfrm>
          <a:prstGeom prst="rect">
            <a:avLst/>
          </a:prstGeom>
        </p:spPr>
      </p:pic>
    </p:spTree>
    <p:extLst>
      <p:ext uri="{BB962C8B-B14F-4D97-AF65-F5344CB8AC3E}">
        <p14:creationId xmlns:p14="http://schemas.microsoft.com/office/powerpoint/2010/main" xmlns="" val="41473334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3200" b="1" dirty="0" smtClean="0">
                <a:latin typeface="Times New Roman" pitchFamily="18" charset="0"/>
                <a:cs typeface="Times New Roman" pitchFamily="18" charset="0"/>
              </a:rPr>
              <a:t>Волонтерська діяльність</a:t>
            </a:r>
            <a:endParaRPr lang="uk-UA" sz="3200" b="1" dirty="0">
              <a:latin typeface="Times New Roman" pitchFamily="18" charset="0"/>
              <a:cs typeface="Times New Roman" pitchFamily="18" charset="0"/>
            </a:endParaRPr>
          </a:p>
        </p:txBody>
      </p:sp>
      <p:sp>
        <p:nvSpPr>
          <p:cNvPr id="3" name="Содержимое 2"/>
          <p:cNvSpPr>
            <a:spLocks noGrp="1"/>
          </p:cNvSpPr>
          <p:nvPr>
            <p:ph idx="1"/>
          </p:nvPr>
        </p:nvSpPr>
        <p:spPr>
          <a:xfrm>
            <a:off x="539552" y="2132856"/>
            <a:ext cx="6348413" cy="3881437"/>
          </a:xfrm>
        </p:spPr>
        <p:txBody>
          <a:bodyPr/>
          <a:lstStyle/>
          <a:p>
            <a:r>
              <a:rPr lang="uk-UA" sz="2800" b="1" dirty="0" smtClean="0">
                <a:latin typeface="Times New Roman" pitchFamily="18" charset="0"/>
                <a:cs typeface="Times New Roman" pitchFamily="18" charset="0"/>
              </a:rPr>
              <a:t>Допомагаємо:</a:t>
            </a:r>
          </a:p>
          <a:p>
            <a:pPr>
              <a:buNone/>
            </a:pPr>
            <a:r>
              <a:rPr lang="uk-UA" sz="2800" b="1" dirty="0" err="1" smtClean="0">
                <a:latin typeface="Times New Roman" pitchFamily="18" charset="0"/>
                <a:cs typeface="Times New Roman" pitchFamily="18" charset="0"/>
              </a:rPr>
              <a:t>▪Дітям</a:t>
            </a:r>
            <a:r>
              <a:rPr lang="uk-UA" sz="2800" b="1" dirty="0" smtClean="0">
                <a:latin typeface="Times New Roman" pitchFamily="18" charset="0"/>
                <a:cs typeface="Times New Roman" pitchFamily="18" charset="0"/>
              </a:rPr>
              <a:t> з числа ВПО та хворим дітям.</a:t>
            </a:r>
          </a:p>
          <a:p>
            <a:pPr>
              <a:buNone/>
            </a:pPr>
            <a:r>
              <a:rPr lang="uk-UA" sz="2800" b="1" dirty="0" err="1" smtClean="0">
                <a:latin typeface="Times New Roman" pitchFamily="18" charset="0"/>
                <a:cs typeface="Times New Roman" pitchFamily="18" charset="0"/>
              </a:rPr>
              <a:t>▪Воїнам</a:t>
            </a:r>
            <a:r>
              <a:rPr lang="uk-UA" sz="2800" b="1" dirty="0" smtClean="0">
                <a:latin typeface="Times New Roman" pitchFamily="18" charset="0"/>
                <a:cs typeface="Times New Roman" pitchFamily="18" charset="0"/>
              </a:rPr>
              <a:t> ЗСУ.</a:t>
            </a:r>
          </a:p>
          <a:p>
            <a:pPr>
              <a:buNone/>
            </a:pPr>
            <a:r>
              <a:rPr lang="uk-UA" sz="2800" b="1" dirty="0" err="1" smtClean="0">
                <a:latin typeface="Times New Roman" pitchFamily="18" charset="0"/>
                <a:cs typeface="Times New Roman" pitchFamily="18" charset="0"/>
              </a:rPr>
              <a:t>▪Родинам</a:t>
            </a:r>
            <a:r>
              <a:rPr lang="uk-UA" sz="2800" b="1" dirty="0" smtClean="0">
                <a:latin typeface="Times New Roman" pitchFamily="18" charset="0"/>
                <a:cs typeface="Times New Roman" pitchFamily="18" charset="0"/>
              </a:rPr>
              <a:t> загиблих воїнів ЗСУ.</a:t>
            </a:r>
          </a:p>
          <a:p>
            <a:pPr>
              <a:buNone/>
            </a:pPr>
            <a:r>
              <a:rPr lang="uk-UA" sz="2800" b="1" dirty="0" smtClean="0">
                <a:latin typeface="Times New Roman" pitchFamily="18" charset="0"/>
                <a:cs typeface="Times New Roman" pitchFamily="18" charset="0"/>
              </a:rPr>
              <a:t>▪ Виготовляємо свічки.</a:t>
            </a:r>
          </a:p>
          <a:p>
            <a:pPr>
              <a:buNone/>
            </a:pPr>
            <a:r>
              <a:rPr lang="uk-UA" sz="2800" b="1" dirty="0" smtClean="0">
                <a:latin typeface="Times New Roman" pitchFamily="18" charset="0"/>
                <a:cs typeface="Times New Roman" pitchFamily="18" charset="0"/>
              </a:rPr>
              <a:t>▪ Співпрацюємо з волонтерами та капеланами.</a:t>
            </a:r>
            <a:endParaRPr lang="uk-UA" sz="2800" b="1"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539552" y="1124744"/>
            <a:ext cx="2664296" cy="4889549"/>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203848" y="1124744"/>
            <a:ext cx="4608512" cy="486343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4400" b="1" dirty="0" smtClean="0">
                <a:latin typeface="Times New Roman" pitchFamily="18" charset="0"/>
                <a:cs typeface="Times New Roman" pitchFamily="18" charset="0"/>
              </a:rPr>
              <a:t>ВІРИМО В ПЕРЕМОГУ !</a:t>
            </a:r>
            <a:endParaRPr lang="uk-UA" sz="4400" b="1"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buNone/>
            </a:pPr>
            <a:r>
              <a:rPr lang="uk-UA" sz="4400" b="1" dirty="0" smtClean="0">
                <a:solidFill>
                  <a:srgbClr val="0070C0"/>
                </a:solidFill>
                <a:latin typeface="Times New Roman" pitchFamily="18" charset="0"/>
                <a:cs typeface="Times New Roman" pitchFamily="18" charset="0"/>
              </a:rPr>
              <a:t>СЛАВА УКРАЇНІ !</a:t>
            </a:r>
          </a:p>
          <a:p>
            <a:pPr>
              <a:buNone/>
            </a:pPr>
            <a:endParaRPr lang="uk-UA" sz="4400" b="1" dirty="0" smtClean="0">
              <a:solidFill>
                <a:srgbClr val="0070C0"/>
              </a:solidFill>
              <a:latin typeface="Times New Roman" pitchFamily="18" charset="0"/>
              <a:cs typeface="Times New Roman" pitchFamily="18" charset="0"/>
            </a:endParaRPr>
          </a:p>
        </p:txBody>
      </p:sp>
      <p:pic>
        <p:nvPicPr>
          <p:cNvPr id="5" name="Рисунок 4" descr="ПАТРІОТИЧНІ АВАТАРКИ, КАРТИНКИ, ФОТО: патріотичні Аватарки та Шпалери | Art  diy, Blog, Rock art"/>
          <p:cNvPicPr/>
          <p:nvPr/>
        </p:nvPicPr>
        <p:blipFill>
          <a:blip r:embed="rId2" cstate="print"/>
          <a:srcRect/>
          <a:stretch>
            <a:fillRect/>
          </a:stretch>
        </p:blipFill>
        <p:spPr bwMode="auto">
          <a:xfrm>
            <a:off x="2411760" y="2852936"/>
            <a:ext cx="3219450" cy="313182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Місце для вмісту 2"/>
          <p:cNvSpPr>
            <a:spLocks noGrp="1"/>
          </p:cNvSpPr>
          <p:nvPr>
            <p:ph idx="1"/>
          </p:nvPr>
        </p:nvSpPr>
        <p:spPr/>
        <p:txBody>
          <a:bodyPr/>
          <a:lstStyle/>
          <a:p>
            <a:pPr algn="ctr" eaLnBrk="1" hangingPunct="1">
              <a:buFont typeface="Wingdings 2" pitchFamily="18" charset="2"/>
              <a:buNone/>
              <a:defRPr/>
            </a:pPr>
            <a:r>
              <a:rPr lang="uk-UA" altLang="ru-RU" sz="7200" b="1" dirty="0" smtClean="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Дякую за увагу!</a:t>
            </a:r>
            <a:endParaRPr lang="ru-RU" altLang="ru-RU" sz="7200" b="1" dirty="0" smtClean="0">
              <a:solidFill>
                <a:srgbClr val="008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062" y="0"/>
            <a:ext cx="8867425" cy="378472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uk-UA" sz="1050" b="1" dirty="0" smtClean="0">
                <a:ln w="50800"/>
                <a:solidFill>
                  <a:srgbClr val="000000"/>
                </a:solidFill>
              </a:rPr>
              <a:t>	</a:t>
            </a:r>
            <a:r>
              <a:rPr lang="uk-UA" sz="1400" b="1" dirty="0" smtClean="0">
                <a:ln w="50800"/>
                <a:solidFill>
                  <a:srgbClr val="000000"/>
                </a:solidFill>
              </a:rPr>
              <a:t>	</a:t>
            </a:r>
            <a:r>
              <a:rPr lang="uk-UA" sz="2400" b="1" dirty="0" smtClean="0">
                <a:ln w="50800"/>
                <a:solidFill>
                  <a:schemeClr val="tx1"/>
                </a:solidFill>
                <a:latin typeface="Times New Roman" pitchFamily="18" charset="0"/>
                <a:cs typeface="Times New Roman" pitchFamily="18" charset="0"/>
              </a:rPr>
              <a:t> </a:t>
            </a:r>
            <a:r>
              <a:rPr lang="uk-UA" sz="2000" b="1" dirty="0" smtClean="0">
                <a:solidFill>
                  <a:schemeClr val="tx1"/>
                </a:solidFill>
                <a:latin typeface="Times New Roman" pitchFamily="18" charset="0"/>
                <a:cs typeface="Times New Roman" pitchFamily="18" charset="0"/>
              </a:rPr>
              <a:t>Здійснюється регулярний моніторинг за станом засобів навчання та обладнання.</a:t>
            </a:r>
            <a:br>
              <a:rPr lang="uk-UA" sz="2000" b="1" dirty="0" smtClean="0">
                <a:solidFill>
                  <a:schemeClr val="tx1"/>
                </a:solidFill>
                <a:latin typeface="Times New Roman" pitchFamily="18" charset="0"/>
                <a:cs typeface="Times New Roman" pitchFamily="18" charset="0"/>
              </a:rPr>
            </a:br>
            <a:r>
              <a:rPr lang="uk-UA" sz="2000" b="1" dirty="0" smtClean="0">
                <a:solidFill>
                  <a:schemeClr val="tx1"/>
                </a:solidFill>
                <a:latin typeface="Times New Roman" pitchFamily="18" charset="0"/>
                <a:cs typeface="Times New Roman" pitchFamily="18" charset="0"/>
              </a:rPr>
              <a:t>Реалізовано </a:t>
            </a:r>
            <a:r>
              <a:rPr lang="uk-UA" sz="2000" b="1" dirty="0" err="1" smtClean="0">
                <a:solidFill>
                  <a:schemeClr val="tx1"/>
                </a:solidFill>
                <a:latin typeface="Times New Roman" pitchFamily="18" charset="0"/>
                <a:cs typeface="Times New Roman" pitchFamily="18" charset="0"/>
              </a:rPr>
              <a:t>проєкт</a:t>
            </a:r>
            <a:r>
              <a:rPr lang="uk-UA" sz="2000" b="1" dirty="0" smtClean="0">
                <a:solidFill>
                  <a:schemeClr val="tx1"/>
                </a:solidFill>
                <a:latin typeface="Times New Roman" pitchFamily="18" charset="0"/>
                <a:cs typeface="Times New Roman" pitchFamily="18" charset="0"/>
              </a:rPr>
              <a:t/>
            </a:r>
            <a:br>
              <a:rPr lang="uk-UA" sz="2000" b="1" dirty="0" smtClean="0">
                <a:solidFill>
                  <a:schemeClr val="tx1"/>
                </a:solidFill>
                <a:latin typeface="Times New Roman" pitchFamily="18" charset="0"/>
                <a:cs typeface="Times New Roman" pitchFamily="18" charset="0"/>
              </a:rPr>
            </a:br>
            <a:r>
              <a:rPr lang="uk-UA" sz="2000" b="1" dirty="0" smtClean="0">
                <a:solidFill>
                  <a:schemeClr val="tx1"/>
                </a:solidFill>
                <a:latin typeface="Times New Roman" pitchFamily="18" charset="0"/>
                <a:cs typeface="Times New Roman" pitchFamily="18" charset="0"/>
              </a:rPr>
              <a:t>«Світ інновацій у </a:t>
            </a:r>
            <a:r>
              <a:rPr lang="uk-UA" sz="2000" b="1" dirty="0" err="1" smtClean="0">
                <a:solidFill>
                  <a:schemeClr val="tx1"/>
                </a:solidFill>
                <a:latin typeface="Times New Roman" pitchFamily="18" charset="0"/>
                <a:cs typeface="Times New Roman" pitchFamily="18" charset="0"/>
              </a:rPr>
              <a:t>Вовчинецькій</a:t>
            </a:r>
            <a:r>
              <a:rPr lang="uk-UA" sz="2000" b="1" dirty="0" smtClean="0">
                <a:solidFill>
                  <a:schemeClr val="tx1"/>
                </a:solidFill>
                <a:latin typeface="Times New Roman" pitchFamily="18" charset="0"/>
                <a:cs typeface="Times New Roman" pitchFamily="18" charset="0"/>
              </a:rPr>
              <a:t> гімназії»</a:t>
            </a:r>
            <a:br>
              <a:rPr lang="uk-UA" sz="2000" b="1" dirty="0" smtClean="0">
                <a:solidFill>
                  <a:schemeClr val="tx1"/>
                </a:solidFill>
                <a:latin typeface="Times New Roman" pitchFamily="18" charset="0"/>
                <a:cs typeface="Times New Roman" pitchFamily="18" charset="0"/>
              </a:rPr>
            </a:br>
            <a:r>
              <a:rPr lang="uk-UA" sz="2000" b="1" dirty="0" smtClean="0">
                <a:solidFill>
                  <a:schemeClr val="tx1"/>
                </a:solidFill>
                <a:latin typeface="Times New Roman" pitchFamily="18" charset="0"/>
                <a:cs typeface="Times New Roman" pitchFamily="18" charset="0"/>
              </a:rPr>
              <a:t>Встановлено п’ять інтерактивних дощок з</a:t>
            </a:r>
            <a:br>
              <a:rPr lang="uk-UA" sz="2000" b="1" dirty="0" smtClean="0">
                <a:solidFill>
                  <a:schemeClr val="tx1"/>
                </a:solidFill>
                <a:latin typeface="Times New Roman" pitchFamily="18" charset="0"/>
                <a:cs typeface="Times New Roman" pitchFamily="18" charset="0"/>
              </a:rPr>
            </a:br>
            <a:r>
              <a:rPr lang="uk-UA" sz="2000" b="1" dirty="0" smtClean="0">
                <a:solidFill>
                  <a:schemeClr val="tx1"/>
                </a:solidFill>
                <a:latin typeface="Times New Roman" pitchFamily="18" charset="0"/>
                <a:cs typeface="Times New Roman" pitchFamily="18" charset="0"/>
              </a:rPr>
              <a:t>проекторами у кабінетах 2а,2б,2в, 1а, 5 та інформатики</a:t>
            </a:r>
            <a:br>
              <a:rPr lang="uk-UA" sz="2000" b="1" dirty="0" smtClean="0">
                <a:solidFill>
                  <a:schemeClr val="tx1"/>
                </a:solidFill>
                <a:latin typeface="Times New Roman" pitchFamily="18" charset="0"/>
                <a:cs typeface="Times New Roman" pitchFamily="18" charset="0"/>
              </a:rPr>
            </a:br>
            <a:endParaRPr lang="uk-UA" sz="2000" b="1" dirty="0">
              <a:ln w="50800">
                <a:solidFill>
                  <a:schemeClr val="accent6">
                    <a:lumMod val="60000"/>
                    <a:lumOff val="40000"/>
                  </a:schemeClr>
                </a:solidFill>
              </a:ln>
              <a:solidFill>
                <a:schemeClr val="tx1"/>
              </a:solidFill>
              <a:latin typeface="Times New Roman" pitchFamily="18" charset="0"/>
              <a:cs typeface="Times New Roman" pitchFamily="18" charset="0"/>
            </a:endParaRPr>
          </a:p>
        </p:txBody>
      </p:sp>
      <p:pic>
        <p:nvPicPr>
          <p:cNvPr id="3" name="Рисунок 2" descr="зображення_viber_2021-04-01_10-39-10.jpg"/>
          <p:cNvPicPr>
            <a:picLocks noChangeAspect="1"/>
          </p:cNvPicPr>
          <p:nvPr/>
        </p:nvPicPr>
        <p:blipFill>
          <a:blip r:embed="rId2" cstate="print"/>
          <a:stretch>
            <a:fillRect/>
          </a:stretch>
        </p:blipFill>
        <p:spPr>
          <a:xfrm>
            <a:off x="7119000" y="3429000"/>
            <a:ext cx="2025000" cy="3410528"/>
          </a:xfrm>
          <a:prstGeom prst="rect">
            <a:avLst/>
          </a:prstGeom>
          <a:ln>
            <a:noFill/>
          </a:ln>
          <a:effectLst>
            <a:softEdge rad="112500"/>
          </a:effectLst>
        </p:spPr>
      </p:pic>
      <p:pic>
        <p:nvPicPr>
          <p:cNvPr id="6" name="Рисунок 5" descr="зображення_viber_2021-04-01_06-27-08.jpg"/>
          <p:cNvPicPr>
            <a:picLocks noChangeAspect="1"/>
          </p:cNvPicPr>
          <p:nvPr/>
        </p:nvPicPr>
        <p:blipFill>
          <a:blip r:embed="rId3" cstate="print"/>
          <a:stretch>
            <a:fillRect/>
          </a:stretch>
        </p:blipFill>
        <p:spPr>
          <a:xfrm>
            <a:off x="71287" y="3140968"/>
            <a:ext cx="1932738" cy="3694240"/>
          </a:xfrm>
          <a:prstGeom prst="rect">
            <a:avLst/>
          </a:prstGeom>
          <a:ln>
            <a:noFill/>
          </a:ln>
          <a:effectLst>
            <a:softEdge rad="112500"/>
          </a:effectLst>
        </p:spPr>
      </p:pic>
      <p:pic>
        <p:nvPicPr>
          <p:cNvPr id="7" name="Рисунок 6" descr="зображення_viber_2021-04-01_10-40-29.jpg"/>
          <p:cNvPicPr>
            <a:picLocks noChangeAspect="1"/>
          </p:cNvPicPr>
          <p:nvPr/>
        </p:nvPicPr>
        <p:blipFill>
          <a:blip r:embed="rId4" cstate="print"/>
          <a:stretch>
            <a:fillRect/>
          </a:stretch>
        </p:blipFill>
        <p:spPr>
          <a:xfrm>
            <a:off x="5310552" y="3284984"/>
            <a:ext cx="2025000" cy="3550224"/>
          </a:xfrm>
          <a:prstGeom prst="rect">
            <a:avLst/>
          </a:prstGeom>
          <a:ln>
            <a:noFill/>
          </a:ln>
          <a:effectLst>
            <a:softEdge rad="112500"/>
          </a:effectLst>
        </p:spPr>
      </p:pic>
      <p:pic>
        <p:nvPicPr>
          <p:cNvPr id="8" name="Рисунок 7" descr="93763646_2600427883536153_4408396368675078144_n.jpg"/>
          <p:cNvPicPr>
            <a:picLocks noChangeAspect="1"/>
          </p:cNvPicPr>
          <p:nvPr/>
        </p:nvPicPr>
        <p:blipFill>
          <a:blip r:embed="rId5" cstate="print"/>
          <a:stretch>
            <a:fillRect/>
          </a:stretch>
        </p:blipFill>
        <p:spPr>
          <a:xfrm>
            <a:off x="3484524" y="3284984"/>
            <a:ext cx="2026758" cy="3554544"/>
          </a:xfrm>
          <a:prstGeom prst="rect">
            <a:avLst/>
          </a:prstGeom>
          <a:ln>
            <a:noFill/>
          </a:ln>
          <a:effectLst>
            <a:softEdge rad="112500"/>
          </a:effectLst>
        </p:spPr>
      </p:pic>
      <p:pic>
        <p:nvPicPr>
          <p:cNvPr id="5" name="Рисунок 4" descr="зображення_viber_2021-04-01_06-27-09.jpg"/>
          <p:cNvPicPr>
            <a:picLocks noChangeAspect="1"/>
          </p:cNvPicPr>
          <p:nvPr/>
        </p:nvPicPr>
        <p:blipFill>
          <a:blip r:embed="rId6" cstate="print"/>
          <a:stretch>
            <a:fillRect/>
          </a:stretch>
        </p:blipFill>
        <p:spPr>
          <a:xfrm>
            <a:off x="1777538" y="3212977"/>
            <a:ext cx="1895780" cy="362223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179929"/>
            <a:ext cx="5760640" cy="584775"/>
          </a:xfrm>
          <a:prstGeom prst="rect">
            <a:avLst/>
          </a:prstGeom>
          <a:noFill/>
        </p:spPr>
        <p:txBody>
          <a:bodyPr wrap="square" rtlCol="0">
            <a:spAutoFit/>
          </a:bodyPr>
          <a:lstStyle/>
          <a:p>
            <a:r>
              <a:rPr lang="uk-UA" sz="3200" dirty="0" smtClean="0">
                <a:solidFill>
                  <a:srgbClr val="FF0000"/>
                </a:solidFill>
                <a:effectLst>
                  <a:outerShdw blurRad="38100" dist="38100" dir="2700000" algn="tl">
                    <a:srgbClr val="000000">
                      <a:alpha val="43137"/>
                    </a:srgbClr>
                  </a:outerShdw>
                </a:effectLst>
                <a:latin typeface="Arial Black" panose="020B0A04020102020204" pitchFamily="34" charset="0"/>
              </a:rPr>
              <a:t>Проблемне </a:t>
            </a:r>
            <a:r>
              <a:rPr lang="uk-UA" sz="3200" dirty="0" err="1" smtClean="0">
                <a:solidFill>
                  <a:srgbClr val="FF0000"/>
                </a:solidFill>
                <a:effectLst>
                  <a:outerShdw blurRad="38100" dist="38100" dir="2700000" algn="tl">
                    <a:srgbClr val="000000">
                      <a:alpha val="43137"/>
                    </a:srgbClr>
                  </a:outerShdw>
                </a:effectLst>
                <a:latin typeface="Arial Black" panose="020B0A04020102020204" pitchFamily="34" charset="0"/>
              </a:rPr>
              <a:t>питанння</a:t>
            </a:r>
            <a:endParaRPr lang="uk-UA" sz="3200"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
        <p:nvSpPr>
          <p:cNvPr id="5" name="TextBox 4"/>
          <p:cNvSpPr txBox="1"/>
          <p:nvPr/>
        </p:nvSpPr>
        <p:spPr>
          <a:xfrm>
            <a:off x="467544" y="764704"/>
            <a:ext cx="7448249" cy="3970318"/>
          </a:xfrm>
          <a:prstGeom prst="rect">
            <a:avLst/>
          </a:prstGeom>
          <a:noFill/>
        </p:spPr>
        <p:txBody>
          <a:bodyPr wrap="square" rtlCol="0">
            <a:spAutoFit/>
          </a:bodyPr>
          <a:lstStyle/>
          <a:p>
            <a:r>
              <a:rPr lang="uk-UA" sz="3600" dirty="0" smtClean="0">
                <a:latin typeface="Times New Roman" panose="02020603050405020304" pitchFamily="18" charset="0"/>
                <a:cs typeface="Times New Roman" panose="02020603050405020304" pitchFamily="18" charset="0"/>
              </a:rPr>
              <a:t>Підвищення результативності </a:t>
            </a:r>
            <a:r>
              <a:rPr lang="uk-UA" sz="3600" dirty="0" smtClean="0">
                <a:ln w="11430"/>
                <a:solidFill>
                  <a:srgbClr val="000000"/>
                </a:solidFill>
                <a:latin typeface="Times New Roman" pitchFamily="18" charset="0"/>
                <a:cs typeface="Times New Roman" pitchFamily="18" charset="0"/>
              </a:rPr>
              <a:t>роботи педагогічного колективу  шляхом удосконалення педагогічної майстерності вчителів, творчого підходу до організації навчально-виховного процесу.</a:t>
            </a:r>
            <a:r>
              <a:rPr lang="ru-RU"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itchFamily="18" charset="0"/>
                <a:cs typeface="Times New Roman" pitchFamily="18" charset="0"/>
              </a:rPr>
              <a:t/>
            </a:r>
            <a:br>
              <a:rPr lang="ru-RU"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itchFamily="18" charset="0"/>
                <a:cs typeface="Times New Roman" pitchFamily="18" charset="0"/>
              </a:rPr>
            </a:br>
            <a:endParaRPr lang="uk-UA" sz="36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cstate="print"/>
          <a:stretch>
            <a:fillRect/>
          </a:stretch>
        </p:blipFill>
        <p:spPr>
          <a:xfrm>
            <a:off x="10967" y="4149080"/>
            <a:ext cx="4540853" cy="2708920"/>
          </a:xfrm>
          <a:prstGeom prst="rect">
            <a:avLst/>
          </a:prstGeom>
        </p:spPr>
      </p:pic>
      <p:pic>
        <p:nvPicPr>
          <p:cNvPr id="7" name="Рисунок 6"/>
          <p:cNvPicPr>
            <a:picLocks noChangeAspect="1"/>
          </p:cNvPicPr>
          <p:nvPr/>
        </p:nvPicPr>
        <p:blipFill>
          <a:blip r:embed="rId3" cstate="print"/>
          <a:stretch>
            <a:fillRect/>
          </a:stretch>
        </p:blipFill>
        <p:spPr>
          <a:xfrm>
            <a:off x="4539440" y="4023352"/>
            <a:ext cx="3944386" cy="2960375"/>
          </a:xfrm>
          <a:prstGeom prst="rect">
            <a:avLst/>
          </a:prstGeom>
        </p:spPr>
      </p:pic>
    </p:spTree>
    <p:extLst>
      <p:ext uri="{BB962C8B-B14F-4D97-AF65-F5344CB8AC3E}">
        <p14:creationId xmlns:p14="http://schemas.microsoft.com/office/powerpoint/2010/main" xmlns="" val="3251512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4499992" y="3491571"/>
            <a:ext cx="4085243" cy="3057455"/>
          </a:xfrm>
          <a:prstGeom prst="rect">
            <a:avLst/>
          </a:prstGeom>
        </p:spPr>
      </p:pic>
      <p:sp>
        <p:nvSpPr>
          <p:cNvPr id="3" name="TextBox 2"/>
          <p:cNvSpPr txBox="1"/>
          <p:nvPr/>
        </p:nvSpPr>
        <p:spPr>
          <a:xfrm>
            <a:off x="2051720" y="260648"/>
            <a:ext cx="5040560" cy="646331"/>
          </a:xfrm>
          <a:prstGeom prst="rect">
            <a:avLst/>
          </a:prstGeom>
          <a:noFill/>
        </p:spPr>
        <p:txBody>
          <a:bodyPr wrap="square" rtlCol="0">
            <a:spAutoFit/>
          </a:bodyPr>
          <a:lstStyle/>
          <a:p>
            <a:r>
              <a:rPr lang="uk-UA" sz="3600" b="1" dirty="0" smtClean="0">
                <a:solidFill>
                  <a:srgbClr val="FF0000"/>
                </a:solidFill>
                <a:effectLst>
                  <a:outerShdw blurRad="38100" dist="38100" dir="2700000" algn="tl">
                    <a:srgbClr val="000000">
                      <a:alpha val="43137"/>
                    </a:srgbClr>
                  </a:outerShdw>
                </a:effectLst>
                <a:latin typeface="Arial Black" panose="020B0A04020102020204" pitchFamily="34" charset="0"/>
              </a:rPr>
              <a:t>Мета закладу</a:t>
            </a:r>
            <a:endParaRPr lang="uk-UA" sz="3600" b="1"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
        <p:nvSpPr>
          <p:cNvPr id="4" name="TextBox 3"/>
          <p:cNvSpPr txBox="1"/>
          <p:nvPr/>
        </p:nvSpPr>
        <p:spPr>
          <a:xfrm>
            <a:off x="107504" y="906979"/>
            <a:ext cx="7303115" cy="3108543"/>
          </a:xfrm>
          <a:prstGeom prst="rect">
            <a:avLst/>
          </a:prstGeom>
          <a:noFill/>
        </p:spPr>
        <p:txBody>
          <a:bodyPr wrap="square" rtlCol="0">
            <a:spAutoFit/>
          </a:bodyPr>
          <a:lstStyle/>
          <a:p>
            <a:r>
              <a:rPr lang="uk-UA" sz="3200" b="1" dirty="0" smtClean="0">
                <a:latin typeface="Times New Roman" panose="02020603050405020304" pitchFamily="18" charset="0"/>
                <a:cs typeface="Times New Roman" panose="02020603050405020304" pitchFamily="18" charset="0"/>
              </a:rPr>
              <a:t>Забезпечити розкриття </a:t>
            </a:r>
            <a:r>
              <a:rPr lang="uk-UA" sz="3200" b="1" dirty="0" smtClean="0">
                <a:ln w="11430"/>
                <a:solidFill>
                  <a:srgbClr val="000000"/>
                </a:solidFill>
                <a:latin typeface="Times New Roman" pitchFamily="18" charset="0"/>
                <a:cs typeface="Times New Roman" pitchFamily="18" charset="0"/>
              </a:rPr>
              <a:t>творчого </a:t>
            </a:r>
            <a:r>
              <a:rPr lang="uk-UA" sz="3200" b="1" dirty="0">
                <a:ln w="11430"/>
                <a:solidFill>
                  <a:srgbClr val="000000"/>
                </a:solidFill>
                <a:latin typeface="Times New Roman" pitchFamily="18" charset="0"/>
                <a:cs typeface="Times New Roman" pitchFamily="18" charset="0"/>
              </a:rPr>
              <a:t>потенціалу здобувачів освіти, їх розвитку, </a:t>
            </a:r>
            <a:r>
              <a:rPr lang="uk-UA" sz="3200" b="1" dirty="0">
                <a:ln w="11430"/>
                <a:latin typeface="Times New Roman" pitchFamily="18" charset="0"/>
                <a:cs typeface="Times New Roman" pitchFamily="18" charset="0"/>
              </a:rPr>
              <a:t>самореалізації, формуванню соціальних і життєвих </a:t>
            </a:r>
            <a:r>
              <a:rPr lang="uk-UA" sz="3200" b="1" dirty="0" err="1">
                <a:ln w="11430"/>
                <a:latin typeface="Times New Roman" pitchFamily="18" charset="0"/>
                <a:cs typeface="Times New Roman" pitchFamily="18" charset="0"/>
              </a:rPr>
              <a:t>компетентностей</a:t>
            </a:r>
            <a:r>
              <a:rPr lang="uk-UA" sz="3200" b="1" dirty="0">
                <a:ln w="11430"/>
                <a:latin typeface="Times New Roman" pitchFamily="18" charset="0"/>
                <a:cs typeface="Times New Roman" pitchFamily="18" charset="0"/>
              </a:rPr>
              <a:t>.</a:t>
            </a:r>
            <a:r>
              <a:rPr lang="uk-UA" dirty="0">
                <a:ln w="11430"/>
                <a:solidFill>
                  <a:schemeClr val="accent2">
                    <a:lumMod val="50000"/>
                  </a:schemeClr>
                </a:solidFill>
                <a:latin typeface="Times New Roman" pitchFamily="18" charset="0"/>
                <a:cs typeface="Times New Roman" pitchFamily="18" charset="0"/>
              </a:rPr>
              <a:t/>
            </a:r>
            <a:br>
              <a:rPr lang="uk-UA" dirty="0">
                <a:ln w="11430"/>
                <a:solidFill>
                  <a:schemeClr val="accent2">
                    <a:lumMod val="50000"/>
                  </a:schemeClr>
                </a:solidFill>
                <a:latin typeface="Times New Roman" pitchFamily="18" charset="0"/>
                <a:cs typeface="Times New Roman" pitchFamily="18" charset="0"/>
              </a:rPr>
            </a:br>
            <a:r>
              <a:rPr lang="uk-UA" dirty="0">
                <a:ln w="11430"/>
                <a:solidFill>
                  <a:schemeClr val="accent2">
                    <a:lumMod val="50000"/>
                  </a:schemeClr>
                </a:solidFill>
                <a:latin typeface="Times New Roman" pitchFamily="18" charset="0"/>
                <a:cs typeface="Times New Roman" pitchFamily="18" charset="0"/>
              </a:rPr>
              <a:t> </a:t>
            </a:r>
            <a:r>
              <a:rPr lang="uk-UA"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itchFamily="18" charset="0"/>
                <a:cs typeface="Times New Roman" pitchFamily="18" charset="0"/>
              </a:rPr>
              <a:t/>
            </a:r>
            <a:br>
              <a:rPr lang="uk-UA"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itchFamily="18" charset="0"/>
                <a:cs typeface="Times New Roman" pitchFamily="18" charset="0"/>
              </a:rPr>
            </a:br>
            <a:endParaRPr lang="uk-UA" dirty="0"/>
          </a:p>
        </p:txBody>
      </p:sp>
      <p:pic>
        <p:nvPicPr>
          <p:cNvPr id="5" name="Рисунок 4"/>
          <p:cNvPicPr>
            <a:picLocks noChangeAspect="1"/>
          </p:cNvPicPr>
          <p:nvPr/>
        </p:nvPicPr>
        <p:blipFill>
          <a:blip r:embed="rId3" cstate="print"/>
          <a:stretch>
            <a:fillRect/>
          </a:stretch>
        </p:blipFill>
        <p:spPr>
          <a:xfrm>
            <a:off x="107504" y="3491571"/>
            <a:ext cx="4498082" cy="3366429"/>
          </a:xfrm>
          <a:prstGeom prst="rect">
            <a:avLst/>
          </a:prstGeom>
        </p:spPr>
      </p:pic>
    </p:spTree>
    <p:extLst>
      <p:ext uri="{BB962C8B-B14F-4D97-AF65-F5344CB8AC3E}">
        <p14:creationId xmlns:p14="http://schemas.microsoft.com/office/powerpoint/2010/main" xmlns="" val="444526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0"/>
            <a:ext cx="5398260" cy="646331"/>
          </a:xfrm>
          <a:prstGeom prst="rect">
            <a:avLst/>
          </a:prstGeom>
          <a:noFill/>
        </p:spPr>
        <p:txBody>
          <a:bodyPr wrap="square" rtlCol="0">
            <a:spAutoFit/>
          </a:bodyPr>
          <a:lstStyle/>
          <a:p>
            <a:r>
              <a:rPr lang="uk-UA" sz="3600" b="1" dirty="0" smtClean="0">
                <a:solidFill>
                  <a:srgbClr val="FF0000"/>
                </a:solidFill>
                <a:effectLst>
                  <a:outerShdw blurRad="38100" dist="38100" dir="2700000" algn="tl">
                    <a:srgbClr val="000000">
                      <a:alpha val="43137"/>
                    </a:srgbClr>
                  </a:outerShdw>
                </a:effectLst>
              </a:rPr>
              <a:t>Завдання закладу</a:t>
            </a:r>
            <a:endParaRPr lang="uk-UA" sz="3600"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0" y="552458"/>
            <a:ext cx="8100392" cy="6647974"/>
          </a:xfrm>
          <a:prstGeom prst="rect">
            <a:avLst/>
          </a:prstGeom>
          <a:noFill/>
        </p:spPr>
        <p:txBody>
          <a:bodyPr wrap="square" rtlCol="0">
            <a:spAutoFit/>
          </a:bodyPr>
          <a:lstStyle/>
          <a:p>
            <a:r>
              <a:rPr lang="uk-UA" sz="2400" dirty="0">
                <a:ln w="11430"/>
                <a:solidFill>
                  <a:srgbClr val="000000"/>
                </a:solidFill>
                <a:latin typeface="Times New Roman" pitchFamily="18" charset="0"/>
                <a:cs typeface="Times New Roman" pitchFamily="18" charset="0"/>
              </a:rPr>
              <a:t>С</a:t>
            </a:r>
            <a:r>
              <a:rPr lang="uk-UA" sz="2400" dirty="0" smtClean="0">
                <a:ln w="11430"/>
                <a:solidFill>
                  <a:srgbClr val="000000"/>
                </a:solidFill>
                <a:latin typeface="Times New Roman" pitchFamily="18" charset="0"/>
                <a:cs typeface="Times New Roman" pitchFamily="18" charset="0"/>
              </a:rPr>
              <a:t>прияння </a:t>
            </a:r>
            <a:r>
              <a:rPr lang="uk-UA" sz="2400" dirty="0">
                <a:ln w="11430"/>
                <a:solidFill>
                  <a:srgbClr val="000000"/>
                </a:solidFill>
                <a:latin typeface="Times New Roman" pitchFamily="18" charset="0"/>
                <a:cs typeface="Times New Roman" pitchFamily="18" charset="0"/>
              </a:rPr>
              <a:t>навчальній та творчій діяльності учнів</a:t>
            </a:r>
            <a:r>
              <a:rPr lang="ru-RU" sz="2400" dirty="0">
                <a:ln w="11430"/>
                <a:solidFill>
                  <a:srgbClr val="000000"/>
                </a:solidFill>
                <a:latin typeface="Times New Roman" pitchFamily="18" charset="0"/>
                <a:cs typeface="Times New Roman" pitchFamily="18" charset="0"/>
              </a:rPr>
              <a:t>;</a:t>
            </a:r>
            <a:br>
              <a:rPr lang="ru-RU" sz="2400" dirty="0">
                <a:ln w="11430"/>
                <a:solidFill>
                  <a:srgbClr val="000000"/>
                </a:solidFill>
                <a:latin typeface="Times New Roman" pitchFamily="18" charset="0"/>
                <a:cs typeface="Times New Roman" pitchFamily="18" charset="0"/>
              </a:rPr>
            </a:br>
            <a:r>
              <a:rPr lang="ru-RU" sz="2400" dirty="0">
                <a:ln w="11430"/>
                <a:solidFill>
                  <a:srgbClr val="000000"/>
                </a:solidFill>
                <a:latin typeface="Times New Roman" pitchFamily="18" charset="0"/>
                <a:cs typeface="Times New Roman" pitchFamily="18" charset="0"/>
              </a:rPr>
              <a:t>- </a:t>
            </a:r>
            <a:r>
              <a:rPr lang="uk-UA" sz="2400" dirty="0">
                <a:ln w="11430"/>
                <a:solidFill>
                  <a:srgbClr val="000000"/>
                </a:solidFill>
                <a:latin typeface="Times New Roman" pitchFamily="18" charset="0"/>
                <a:cs typeface="Times New Roman" pitchFamily="18" charset="0"/>
              </a:rPr>
              <a:t>формування особистості з глибоко усвідомленою громадянською позицією</a:t>
            </a:r>
            <a:r>
              <a:rPr lang="ru-RU" sz="2400" dirty="0">
                <a:ln w="11430"/>
                <a:solidFill>
                  <a:srgbClr val="000000"/>
                </a:solidFill>
                <a:latin typeface="Times New Roman" pitchFamily="18" charset="0"/>
                <a:cs typeface="Times New Roman" pitchFamily="18" charset="0"/>
              </a:rPr>
              <a:t>;</a:t>
            </a:r>
            <a:r>
              <a:rPr lang="uk-UA" sz="2400" dirty="0">
                <a:ln w="11430"/>
                <a:solidFill>
                  <a:srgbClr val="000000"/>
                </a:solidFill>
                <a:latin typeface="Times New Roman" pitchFamily="18" charset="0"/>
                <a:cs typeface="Times New Roman" pitchFamily="18" charset="0"/>
              </a:rPr>
              <a:t/>
            </a:r>
            <a:br>
              <a:rPr lang="uk-UA" sz="2400" dirty="0">
                <a:ln w="11430"/>
                <a:solidFill>
                  <a:srgbClr val="000000"/>
                </a:solidFill>
                <a:latin typeface="Times New Roman" pitchFamily="18" charset="0"/>
                <a:cs typeface="Times New Roman" pitchFamily="18" charset="0"/>
              </a:rPr>
            </a:br>
            <a:r>
              <a:rPr lang="uk-UA" sz="2400" dirty="0">
                <a:ln w="11430"/>
                <a:solidFill>
                  <a:srgbClr val="000000"/>
                </a:solidFill>
                <a:latin typeface="Times New Roman" pitchFamily="18" charset="0"/>
                <a:cs typeface="Times New Roman" pitchFamily="18" charset="0"/>
              </a:rPr>
              <a:t>- забезпечення комплексного виховного впливу </a:t>
            </a:r>
            <a:r>
              <a:rPr lang="uk-UA" sz="2400" dirty="0" smtClean="0">
                <a:ln w="11430"/>
                <a:solidFill>
                  <a:srgbClr val="000000"/>
                </a:solidFill>
                <a:latin typeface="Times New Roman" pitchFamily="18" charset="0"/>
                <a:cs typeface="Times New Roman" pitchFamily="18" charset="0"/>
              </a:rPr>
              <a:t>на </a:t>
            </a:r>
            <a:r>
              <a:rPr lang="uk-UA" sz="2400" dirty="0">
                <a:ln w="11430"/>
                <a:solidFill>
                  <a:srgbClr val="000000"/>
                </a:solidFill>
                <a:latin typeface="Times New Roman" pitchFamily="18" charset="0"/>
                <a:cs typeface="Times New Roman" pitchFamily="18" charset="0"/>
              </a:rPr>
              <a:t>учнів шляхом їх залучення до усвідомленої і </a:t>
            </a:r>
            <a:r>
              <a:rPr lang="uk-UA" sz="2400" dirty="0" smtClean="0">
                <a:ln w="11430"/>
                <a:solidFill>
                  <a:srgbClr val="000000"/>
                </a:solidFill>
                <a:latin typeface="Times New Roman" pitchFamily="18" charset="0"/>
                <a:cs typeface="Times New Roman" pitchFamily="18" charset="0"/>
              </a:rPr>
              <a:t>систематичної</a:t>
            </a:r>
          </a:p>
          <a:p>
            <a:r>
              <a:rPr lang="uk-UA" sz="2400" dirty="0" smtClean="0">
                <a:ln w="11430"/>
                <a:solidFill>
                  <a:srgbClr val="000000"/>
                </a:solidFill>
                <a:latin typeface="Times New Roman" pitchFamily="18" charset="0"/>
                <a:cs typeface="Times New Roman" pitchFamily="18" charset="0"/>
              </a:rPr>
              <a:t> </a:t>
            </a:r>
            <a:r>
              <a:rPr lang="uk-UA" sz="2400" dirty="0">
                <a:ln w="11430"/>
                <a:solidFill>
                  <a:srgbClr val="000000"/>
                </a:solidFill>
                <a:latin typeface="Times New Roman" pitchFamily="18" charset="0"/>
                <a:cs typeface="Times New Roman" pitchFamily="18" charset="0"/>
              </a:rPr>
              <a:t>участі у вирішенні важливих питань класу та гімназії;</a:t>
            </a:r>
            <a:br>
              <a:rPr lang="uk-UA" sz="2400" dirty="0">
                <a:ln w="11430"/>
                <a:solidFill>
                  <a:srgbClr val="000000"/>
                </a:solidFill>
                <a:latin typeface="Times New Roman" pitchFamily="18" charset="0"/>
                <a:cs typeface="Times New Roman" pitchFamily="18" charset="0"/>
              </a:rPr>
            </a:br>
            <a:r>
              <a:rPr lang="uk-UA" sz="2400" dirty="0">
                <a:ln w="11430"/>
                <a:solidFill>
                  <a:srgbClr val="000000"/>
                </a:solidFill>
                <a:latin typeface="Times New Roman" pitchFamily="18" charset="0"/>
                <a:cs typeface="Times New Roman" pitchFamily="18" charset="0"/>
              </a:rPr>
              <a:t>- формування ініціативної, здатної </a:t>
            </a:r>
            <a:r>
              <a:rPr lang="uk-UA" sz="2400" dirty="0" smtClean="0">
                <a:ln w="11430"/>
                <a:solidFill>
                  <a:srgbClr val="000000"/>
                </a:solidFill>
                <a:latin typeface="Times New Roman" pitchFamily="18" charset="0"/>
                <a:cs typeface="Times New Roman" pitchFamily="18" charset="0"/>
              </a:rPr>
              <a:t>приймати</a:t>
            </a:r>
          </a:p>
          <a:p>
            <a:r>
              <a:rPr lang="uk-UA" sz="2400" dirty="0" smtClean="0">
                <a:ln w="11430"/>
                <a:solidFill>
                  <a:srgbClr val="000000"/>
                </a:solidFill>
                <a:latin typeface="Times New Roman" pitchFamily="18" charset="0"/>
                <a:cs typeface="Times New Roman" pitchFamily="18" charset="0"/>
              </a:rPr>
              <a:t> </a:t>
            </a:r>
            <a:r>
              <a:rPr lang="uk-UA" sz="2400" dirty="0">
                <a:ln w="11430"/>
                <a:solidFill>
                  <a:srgbClr val="000000"/>
                </a:solidFill>
                <a:latin typeface="Times New Roman" pitchFamily="18" charset="0"/>
                <a:cs typeface="Times New Roman" pitchFamily="18" charset="0"/>
              </a:rPr>
              <a:t>нестандартні рішення, особистості</a:t>
            </a:r>
            <a:r>
              <a:rPr lang="ru-RU" sz="2400" dirty="0">
                <a:ln w="11430"/>
                <a:solidFill>
                  <a:srgbClr val="000000"/>
                </a:solidFill>
                <a:latin typeface="Times New Roman" pitchFamily="18" charset="0"/>
                <a:cs typeface="Times New Roman" pitchFamily="18" charset="0"/>
              </a:rPr>
              <a:t>;</a:t>
            </a:r>
            <a:r>
              <a:rPr lang="uk-UA" sz="2400" dirty="0">
                <a:ln w="11430"/>
                <a:solidFill>
                  <a:srgbClr val="000000"/>
                </a:solidFill>
                <a:latin typeface="Times New Roman" pitchFamily="18" charset="0"/>
                <a:cs typeface="Times New Roman" pitchFamily="18" charset="0"/>
              </a:rPr>
              <a:t/>
            </a:r>
            <a:br>
              <a:rPr lang="uk-UA" sz="2400" dirty="0">
                <a:ln w="11430"/>
                <a:solidFill>
                  <a:srgbClr val="000000"/>
                </a:solidFill>
                <a:latin typeface="Times New Roman" pitchFamily="18" charset="0"/>
                <a:cs typeface="Times New Roman" pitchFamily="18" charset="0"/>
              </a:rPr>
            </a:br>
            <a:r>
              <a:rPr lang="uk-UA" sz="2400" dirty="0">
                <a:ln w="11430"/>
                <a:solidFill>
                  <a:srgbClr val="000000"/>
                </a:solidFill>
                <a:latin typeface="Times New Roman" pitchFamily="18" charset="0"/>
                <a:cs typeface="Times New Roman" pitchFamily="18" charset="0"/>
              </a:rPr>
              <a:t>- забезпечення умов для навчання та перебування вихованців у гімназії, захист їхніх прав </a:t>
            </a:r>
            <a:r>
              <a:rPr lang="uk-UA" sz="2400" dirty="0" smtClean="0">
                <a:ln w="11430"/>
                <a:solidFill>
                  <a:srgbClr val="000000"/>
                </a:solidFill>
                <a:latin typeface="Times New Roman" pitchFamily="18" charset="0"/>
                <a:cs typeface="Times New Roman" pitchFamily="18" charset="0"/>
              </a:rPr>
              <a:t>та</a:t>
            </a:r>
          </a:p>
          <a:p>
            <a:pPr marL="342900" indent="-342900">
              <a:buFontTx/>
              <a:buChar char="-"/>
            </a:pPr>
            <a:r>
              <a:rPr lang="uk-UA" sz="2400" dirty="0" smtClean="0">
                <a:ln w="11430"/>
                <a:solidFill>
                  <a:srgbClr val="000000"/>
                </a:solidFill>
                <a:latin typeface="Times New Roman" pitchFamily="18" charset="0"/>
                <a:cs typeface="Times New Roman" pitchFamily="18" charset="0"/>
              </a:rPr>
              <a:t> </a:t>
            </a:r>
            <a:r>
              <a:rPr lang="uk-UA" sz="2400" dirty="0">
                <a:ln w="11430"/>
                <a:solidFill>
                  <a:srgbClr val="000000"/>
                </a:solidFill>
                <a:latin typeface="Times New Roman" pitchFamily="18" charset="0"/>
                <a:cs typeface="Times New Roman" pitchFamily="18" charset="0"/>
              </a:rPr>
              <a:t>розвиток інтересів;</a:t>
            </a:r>
            <a:br>
              <a:rPr lang="uk-UA" sz="2400" dirty="0">
                <a:ln w="11430"/>
                <a:solidFill>
                  <a:srgbClr val="000000"/>
                </a:solidFill>
                <a:latin typeface="Times New Roman" pitchFamily="18" charset="0"/>
                <a:cs typeface="Times New Roman" pitchFamily="18" charset="0"/>
              </a:rPr>
            </a:br>
            <a:r>
              <a:rPr lang="uk-UA" sz="2400" dirty="0">
                <a:ln w="11430"/>
                <a:solidFill>
                  <a:srgbClr val="000000"/>
                </a:solidFill>
                <a:latin typeface="Times New Roman" pitchFamily="18" charset="0"/>
                <a:cs typeface="Times New Roman" pitchFamily="18" charset="0"/>
              </a:rPr>
              <a:t>- створення широкого поля можливостей для самореалізації учнів у конкретних справах</a:t>
            </a:r>
            <a:r>
              <a:rPr lang="ru-RU" sz="2400" dirty="0">
                <a:ln w="11430"/>
                <a:solidFill>
                  <a:srgbClr val="000000"/>
                </a:solidFill>
                <a:latin typeface="Times New Roman" pitchFamily="18" charset="0"/>
                <a:cs typeface="Times New Roman" pitchFamily="18" charset="0"/>
              </a:rPr>
              <a:t>;</a:t>
            </a:r>
            <a:r>
              <a:rPr lang="uk-UA" sz="2400" dirty="0">
                <a:ln w="11430"/>
                <a:solidFill>
                  <a:srgbClr val="000000"/>
                </a:solidFill>
                <a:latin typeface="Times New Roman" pitchFamily="18" charset="0"/>
                <a:cs typeface="Times New Roman" pitchFamily="18" charset="0"/>
              </a:rPr>
              <a:t/>
            </a:r>
            <a:br>
              <a:rPr lang="uk-UA" sz="2400" dirty="0">
                <a:ln w="11430"/>
                <a:solidFill>
                  <a:srgbClr val="000000"/>
                </a:solidFill>
                <a:latin typeface="Times New Roman" pitchFamily="18" charset="0"/>
                <a:cs typeface="Times New Roman" pitchFamily="18" charset="0"/>
              </a:rPr>
            </a:br>
            <a:r>
              <a:rPr lang="uk-UA" sz="2400" dirty="0">
                <a:ln w="11430"/>
                <a:solidFill>
                  <a:srgbClr val="000000"/>
                </a:solidFill>
                <a:latin typeface="Times New Roman" pitchFamily="18" charset="0"/>
                <a:cs typeface="Times New Roman" pitchFamily="18" charset="0"/>
              </a:rPr>
              <a:t>- виховання почуття гідності, навчання досягти індивідуальної та суспільної мети;</a:t>
            </a:r>
            <a:br>
              <a:rPr lang="uk-UA" sz="2400" dirty="0">
                <a:ln w="11430"/>
                <a:solidFill>
                  <a:srgbClr val="000000"/>
                </a:solidFill>
                <a:latin typeface="Times New Roman" pitchFamily="18" charset="0"/>
                <a:cs typeface="Times New Roman" pitchFamily="18" charset="0"/>
              </a:rPr>
            </a:br>
            <a:r>
              <a:rPr lang="uk-UA" sz="2400" dirty="0">
                <a:ln w="11430"/>
                <a:solidFill>
                  <a:srgbClr val="000000"/>
                </a:solidFill>
                <a:latin typeface="Times New Roman" pitchFamily="18" charset="0"/>
                <a:cs typeface="Times New Roman" pitchFamily="18" charset="0"/>
              </a:rPr>
              <a:t>- відвертати дітей від асоціальних форм поведінки</a:t>
            </a:r>
            <a:r>
              <a:rPr lang="ru-RU" sz="2400" dirty="0">
                <a:ln w="11430"/>
                <a:solidFill>
                  <a:srgbClr val="000000"/>
                </a:solidFill>
                <a:latin typeface="Times New Roman" pitchFamily="18" charset="0"/>
                <a:cs typeface="Times New Roman" pitchFamily="18" charset="0"/>
              </a:rPr>
              <a:t>;</a:t>
            </a:r>
            <a:r>
              <a:rPr lang="uk-UA" sz="2400" dirty="0">
                <a:ln w="11430"/>
                <a:solidFill>
                  <a:srgbClr val="000000"/>
                </a:solidFill>
                <a:latin typeface="Times New Roman" pitchFamily="18" charset="0"/>
                <a:cs typeface="Times New Roman" pitchFamily="18" charset="0"/>
              </a:rPr>
              <a:t/>
            </a:r>
            <a:br>
              <a:rPr lang="uk-UA" sz="2400" dirty="0">
                <a:ln w="11430"/>
                <a:solidFill>
                  <a:srgbClr val="000000"/>
                </a:solidFill>
                <a:latin typeface="Times New Roman" pitchFamily="18" charset="0"/>
                <a:cs typeface="Times New Roman" pitchFamily="18" charset="0"/>
              </a:rPr>
            </a:br>
            <a:r>
              <a:rPr lang="uk-UA" sz="2400" dirty="0">
                <a:ln w="11430"/>
                <a:solidFill>
                  <a:srgbClr val="000000"/>
                </a:solidFill>
                <a:latin typeface="Times New Roman" pitchFamily="18" charset="0"/>
                <a:cs typeface="Times New Roman" pitchFamily="18" charset="0"/>
              </a:rPr>
              <a:t>- </a:t>
            </a:r>
            <a:r>
              <a:rPr lang="uk-UA" sz="2400" dirty="0" smtClean="0">
                <a:ln w="11430"/>
                <a:solidFill>
                  <a:srgbClr val="000000"/>
                </a:solidFill>
                <a:latin typeface="Times New Roman" pitchFamily="18" charset="0"/>
                <a:cs typeface="Times New Roman" pitchFamily="18" charset="0"/>
              </a:rPr>
              <a:t>турбота здобувачів освіти </a:t>
            </a:r>
            <a:r>
              <a:rPr lang="uk-UA" sz="2400" dirty="0">
                <a:ln w="11430"/>
                <a:solidFill>
                  <a:srgbClr val="000000"/>
                </a:solidFill>
                <a:latin typeface="Times New Roman" pitchFamily="18" charset="0"/>
                <a:cs typeface="Times New Roman" pitchFamily="18" charset="0"/>
              </a:rPr>
              <a:t>про власне </a:t>
            </a:r>
            <a:r>
              <a:rPr lang="uk-UA" sz="2400" dirty="0" err="1">
                <a:ln w="11430"/>
                <a:solidFill>
                  <a:srgbClr val="000000"/>
                </a:solidFill>
                <a:latin typeface="Times New Roman" pitchFamily="18" charset="0"/>
                <a:cs typeface="Times New Roman" pitchFamily="18" charset="0"/>
              </a:rPr>
              <a:t>здоров</a:t>
            </a:r>
            <a:r>
              <a:rPr lang="en-US" sz="2400" dirty="0">
                <a:ln w="11430"/>
                <a:solidFill>
                  <a:srgbClr val="000000"/>
                </a:solidFill>
                <a:latin typeface="Times New Roman" pitchFamily="18" charset="0"/>
                <a:cs typeface="Times New Roman" pitchFamily="18" charset="0"/>
              </a:rPr>
              <a:t>’</a:t>
            </a:r>
            <a:r>
              <a:rPr lang="uk-UA" sz="2400" dirty="0">
                <a:ln w="11430"/>
                <a:solidFill>
                  <a:srgbClr val="000000"/>
                </a:solidFill>
                <a:latin typeface="Times New Roman" pitchFamily="18" charset="0"/>
                <a:cs typeface="Times New Roman" pitchFamily="18" charset="0"/>
              </a:rPr>
              <a:t>я.</a:t>
            </a:r>
            <a:r>
              <a:rPr lang="uk-UA" dirty="0">
                <a:ln w="11430"/>
                <a:solidFill>
                  <a:srgbClr val="000000"/>
                </a:solidFill>
                <a:latin typeface="Times New Roman" pitchFamily="18" charset="0"/>
                <a:cs typeface="Times New Roman" pitchFamily="18" charset="0"/>
              </a:rPr>
              <a:t/>
            </a:r>
            <a:br>
              <a:rPr lang="uk-UA" dirty="0">
                <a:ln w="11430"/>
                <a:solidFill>
                  <a:srgbClr val="000000"/>
                </a:solidFill>
                <a:latin typeface="Times New Roman" pitchFamily="18" charset="0"/>
                <a:cs typeface="Times New Roman" pitchFamily="18" charset="0"/>
              </a:rPr>
            </a:br>
            <a:endParaRPr lang="uk-UA" dirty="0"/>
          </a:p>
        </p:txBody>
      </p:sp>
      <p:pic>
        <p:nvPicPr>
          <p:cNvPr id="5" name="Рисунок 4"/>
          <p:cNvPicPr>
            <a:picLocks noChangeAspect="1"/>
          </p:cNvPicPr>
          <p:nvPr/>
        </p:nvPicPr>
        <p:blipFill rotWithShape="1">
          <a:blip r:embed="rId2" cstate="print"/>
          <a:srcRect t="6233" r="9687" b="5251"/>
          <a:stretch/>
        </p:blipFill>
        <p:spPr>
          <a:xfrm>
            <a:off x="6868299" y="85009"/>
            <a:ext cx="2275701" cy="1656184"/>
          </a:xfrm>
          <a:prstGeom prst="rect">
            <a:avLst/>
          </a:prstGeom>
        </p:spPr>
      </p:pic>
      <p:pic>
        <p:nvPicPr>
          <p:cNvPr id="6" name="Рисунок 5"/>
          <p:cNvPicPr>
            <a:picLocks noChangeAspect="1"/>
          </p:cNvPicPr>
          <p:nvPr/>
        </p:nvPicPr>
        <p:blipFill>
          <a:blip r:embed="rId3" cstate="print"/>
          <a:stretch>
            <a:fillRect/>
          </a:stretch>
        </p:blipFill>
        <p:spPr>
          <a:xfrm>
            <a:off x="6953574" y="4509120"/>
            <a:ext cx="2247759" cy="1687007"/>
          </a:xfrm>
          <a:prstGeom prst="rect">
            <a:avLst/>
          </a:prstGeom>
        </p:spPr>
      </p:pic>
      <p:pic>
        <p:nvPicPr>
          <p:cNvPr id="7" name="Рисунок 6"/>
          <p:cNvPicPr>
            <a:picLocks noChangeAspect="1"/>
          </p:cNvPicPr>
          <p:nvPr/>
        </p:nvPicPr>
        <p:blipFill rotWithShape="1">
          <a:blip r:embed="rId4" cstate="print"/>
          <a:srcRect t="11122" b="8802"/>
          <a:stretch/>
        </p:blipFill>
        <p:spPr>
          <a:xfrm>
            <a:off x="7498560" y="1982091"/>
            <a:ext cx="1645440" cy="2488721"/>
          </a:xfrm>
          <a:prstGeom prst="rect">
            <a:avLst/>
          </a:prstGeom>
        </p:spPr>
      </p:pic>
    </p:spTree>
    <p:extLst>
      <p:ext uri="{BB962C8B-B14F-4D97-AF65-F5344CB8AC3E}">
        <p14:creationId xmlns:p14="http://schemas.microsoft.com/office/powerpoint/2010/main" xmlns="" val="4025581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348" y="0"/>
            <a:ext cx="8638116" cy="4725143"/>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uk-UA" sz="2400" dirty="0" smtClean="0">
                <a:ln>
                  <a:solidFill>
                    <a:srgbClr val="000000"/>
                  </a:solidFill>
                </a:ln>
                <a:solidFill>
                  <a:schemeClr val="accent5"/>
                </a:solidFill>
                <a:latin typeface="Times New Roman" panose="02020603050405020304" pitchFamily="18" charset="0"/>
                <a:cs typeface="Times New Roman" panose="02020603050405020304" pitchFamily="18" charset="0"/>
              </a:rPr>
              <a:t>Методична робота </a:t>
            </a:r>
            <a:r>
              <a:rPr lang="uk-UA" sz="2400" dirty="0" smtClean="0">
                <a:ln>
                  <a:solidFill>
                    <a:srgbClr val="000000"/>
                  </a:solidFill>
                </a:ln>
                <a:solidFill>
                  <a:srgbClr val="000000"/>
                </a:solidFill>
                <a:latin typeface="Times New Roman" panose="02020603050405020304" pitchFamily="18" charset="0"/>
                <a:cs typeface="Times New Roman" panose="02020603050405020304" pitchFamily="18" charset="0"/>
              </a:rPr>
              <a:t>з вчителями  в нашій  гімназії спрямована на формування професійної компетентності, збереження та розвиток творчого потенціалу всього колективу, вироблення інноваційного стилю діяльності, упровадження інноваційних технологій у навчально-виховний процес.</a:t>
            </a:r>
            <a:br>
              <a:rPr lang="uk-UA" sz="2400" dirty="0" smtClean="0">
                <a:ln>
                  <a:solidFill>
                    <a:srgbClr val="000000"/>
                  </a:solidFill>
                </a:ln>
                <a:solidFill>
                  <a:srgbClr val="000000"/>
                </a:solidFill>
                <a:latin typeface="Times New Roman" panose="02020603050405020304" pitchFamily="18" charset="0"/>
                <a:cs typeface="Times New Roman" panose="02020603050405020304" pitchFamily="18" charset="0"/>
              </a:rPr>
            </a:br>
            <a:r>
              <a:rPr lang="uk-UA" sz="2400" dirty="0" smtClean="0">
                <a:ln>
                  <a:solidFill>
                    <a:srgbClr val="000000"/>
                  </a:solidFill>
                </a:ln>
                <a:solidFill>
                  <a:srgbClr val="000000"/>
                </a:solidFill>
                <a:latin typeface="Times New Roman" panose="02020603050405020304" pitchFamily="18" charset="0"/>
                <a:cs typeface="Times New Roman" panose="02020603050405020304" pitchFamily="18" charset="0"/>
              </a:rPr>
              <a:t>Головним у методичній роботі є надання реальної, дієвої допомоги вчителям у процесі розвитку їхньої майстерності як органічного поєднання професійних знань, навичок, вмінь, а також сприяння професійному вдосконаленню особистості педагога, стимулювання творчості вчителя, який веде пошуки шляхів збагачення й розвитку змісту, форм і методів навчально-виховної роботи. </a:t>
            </a:r>
            <a:endParaRPr lang="uk-UA" sz="2400" dirty="0">
              <a:ln>
                <a:solidFill>
                  <a:srgbClr val="000000"/>
                </a:solidFill>
              </a:ln>
              <a:solidFill>
                <a:srgbClr val="000000"/>
              </a:solidFill>
              <a:latin typeface="Times New Roman" panose="02020603050405020304" pitchFamily="18" charset="0"/>
              <a:cs typeface="Times New Roman" panose="02020603050405020304" pitchFamily="18" charset="0"/>
            </a:endParaRPr>
          </a:p>
        </p:txBody>
      </p:sp>
      <p:pic>
        <p:nvPicPr>
          <p:cNvPr id="9" name="Рисунок 8" descr="зображення_viber_2021-04-01_10-57-56.jpg"/>
          <p:cNvPicPr>
            <a:picLocks noChangeAspect="1"/>
          </p:cNvPicPr>
          <p:nvPr/>
        </p:nvPicPr>
        <p:blipFill>
          <a:blip r:embed="rId2" cstate="print"/>
          <a:stretch>
            <a:fillRect/>
          </a:stretch>
        </p:blipFill>
        <p:spPr>
          <a:xfrm>
            <a:off x="6099865" y="4725143"/>
            <a:ext cx="3044135" cy="1902117"/>
          </a:xfrm>
          <a:prstGeom prst="rect">
            <a:avLst/>
          </a:prstGeom>
          <a:ln>
            <a:noFill/>
          </a:ln>
          <a:effectLst>
            <a:softEdge rad="112500"/>
          </a:effectLst>
        </p:spPr>
      </p:pic>
      <p:pic>
        <p:nvPicPr>
          <p:cNvPr id="3" name="Рисунок 2"/>
          <p:cNvPicPr>
            <a:picLocks noChangeAspect="1"/>
          </p:cNvPicPr>
          <p:nvPr/>
        </p:nvPicPr>
        <p:blipFill>
          <a:blip r:embed="rId3" cstate="print"/>
          <a:stretch>
            <a:fillRect/>
          </a:stretch>
        </p:blipFill>
        <p:spPr>
          <a:xfrm>
            <a:off x="3247034" y="4941168"/>
            <a:ext cx="2919340" cy="1916832"/>
          </a:xfrm>
          <a:prstGeom prst="rect">
            <a:avLst/>
          </a:prstGeom>
        </p:spPr>
      </p:pic>
      <p:pic>
        <p:nvPicPr>
          <p:cNvPr id="4" name="Рисунок 3"/>
          <p:cNvPicPr>
            <a:picLocks noChangeAspect="1"/>
          </p:cNvPicPr>
          <p:nvPr/>
        </p:nvPicPr>
        <p:blipFill>
          <a:blip r:embed="rId4" cstate="print"/>
          <a:stretch>
            <a:fillRect/>
          </a:stretch>
        </p:blipFill>
        <p:spPr>
          <a:xfrm>
            <a:off x="0" y="4725144"/>
            <a:ext cx="3322608" cy="1902117"/>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6862"/>
            <a:ext cx="8229600" cy="3086114"/>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uk-UA" sz="1600" b="1" dirty="0" smtClean="0">
                <a:ln w="50800">
                  <a:solidFill>
                    <a:srgbClr val="000000"/>
                  </a:solidFill>
                </a:ln>
                <a:solidFill>
                  <a:srgbClr val="000000"/>
                </a:solidFill>
              </a:rPr>
              <a:t>			         </a:t>
            </a:r>
            <a:r>
              <a:rPr lang="uk-UA" sz="2400" b="1" u="sng" dirty="0" smtClean="0">
                <a:ln w="50800">
                  <a:solidFill>
                    <a:srgbClr val="000000"/>
                  </a:solidFill>
                </a:ln>
                <a:solidFill>
                  <a:srgbClr val="FF0000"/>
                </a:solidFill>
                <a:latin typeface="Bahnschrift SemiBold" panose="020B0502040204020203" pitchFamily="34" charset="0"/>
                <a:cs typeface="Times New Roman" panose="02020603050405020304" pitchFamily="18" charset="0"/>
              </a:rPr>
              <a:t>Кількісний склад учнів</a:t>
            </a:r>
            <a:r>
              <a:rPr lang="en-US" sz="2400" b="1" u="sng" dirty="0" smtClean="0">
                <a:ln w="50800">
                  <a:solidFill>
                    <a:srgbClr val="000000"/>
                  </a:solidFill>
                </a:ln>
                <a:solidFill>
                  <a:srgbClr val="FF0000"/>
                </a:solidFill>
                <a:latin typeface="Bahnschrift SemiBold" panose="020B0502040204020203" pitchFamily="34" charset="0"/>
                <a:cs typeface="Times New Roman" panose="02020603050405020304" pitchFamily="18" charset="0"/>
              </a:rPr>
              <a:t>:</a:t>
            </a:r>
            <a:r>
              <a:rPr lang="uk-UA" sz="2400" b="1" u="sng"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t/>
            </a:r>
            <a:br>
              <a:rPr lang="uk-UA" sz="2400" b="1" u="sng"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br>
            <a: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t>Всього класів – 13</a:t>
            </a:r>
            <a:b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br>
            <a: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t>В них навчаються – 252 учнів </a:t>
            </a:r>
            <a:b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br>
            <a: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t>І ступеня – 180 учнів</a:t>
            </a:r>
            <a:b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br>
            <a: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t>ІІ ступеня – 72 учнів</a:t>
            </a:r>
            <a:b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br>
            <a: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t>Інклюзивних класів – 6</a:t>
            </a:r>
            <a:b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br>
            <a: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t>Груп продовженого дня – 3</a:t>
            </a:r>
            <a:br>
              <a:rPr lang="uk-UA" sz="24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br>
            <a: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t/>
            </a:r>
            <a:br>
              <a:rPr lang="uk-UA" sz="2400" b="1" dirty="0" smtClean="0">
                <a:ln w="50800">
                  <a:solidFill>
                    <a:srgbClr val="000000"/>
                  </a:solidFill>
                </a:ln>
                <a:solidFill>
                  <a:srgbClr val="000000"/>
                </a:solidFill>
                <a:latin typeface="Times New Roman" panose="02020603050405020304" pitchFamily="18" charset="0"/>
                <a:cs typeface="Times New Roman" panose="02020603050405020304" pitchFamily="18" charset="0"/>
              </a:rPr>
            </a:br>
            <a:r>
              <a:rPr lang="uk-UA" sz="1600" b="1" dirty="0" smtClean="0">
                <a:ln w="50800">
                  <a:solidFill>
                    <a:srgbClr val="000000"/>
                  </a:solidFill>
                </a:ln>
                <a:solidFill>
                  <a:srgbClr val="000000"/>
                </a:solidFill>
              </a:rPr>
              <a:t/>
            </a:r>
            <a:br>
              <a:rPr lang="uk-UA" sz="1600" b="1" dirty="0" smtClean="0">
                <a:ln w="50800">
                  <a:solidFill>
                    <a:srgbClr val="000000"/>
                  </a:solidFill>
                </a:ln>
                <a:solidFill>
                  <a:srgbClr val="000000"/>
                </a:solidFill>
              </a:rPr>
            </a:br>
            <a:r>
              <a:rPr lang="uk-UA" sz="1600" b="1" dirty="0" smtClean="0">
                <a:ln w="50800">
                  <a:solidFill>
                    <a:srgbClr val="000000"/>
                  </a:solidFill>
                </a:ln>
                <a:solidFill>
                  <a:srgbClr val="000000"/>
                </a:solidFill>
              </a:rPr>
              <a:t> </a:t>
            </a:r>
            <a:r>
              <a:rPr lang="uk-UA" sz="1600" b="1" dirty="0">
                <a:ln w="50800">
                  <a:solidFill>
                    <a:srgbClr val="000000"/>
                  </a:solidFill>
                </a:ln>
                <a:solidFill>
                  <a:srgbClr val="000000"/>
                </a:solidFill>
              </a:rPr>
              <a:t> </a:t>
            </a:r>
            <a:r>
              <a:rPr lang="uk-UA" sz="1600" b="1" dirty="0" smtClean="0">
                <a:ln w="50800">
                  <a:solidFill>
                    <a:srgbClr val="000000"/>
                  </a:solidFill>
                </a:ln>
                <a:solidFill>
                  <a:srgbClr val="000000"/>
                </a:solidFill>
              </a:rPr>
              <a:t>                                       </a:t>
            </a:r>
            <a:r>
              <a:rPr lang="uk-UA" sz="1800" b="1" u="sng" dirty="0" smtClean="0">
                <a:ln w="50800">
                  <a:solidFill>
                    <a:srgbClr val="000000"/>
                  </a:solidFill>
                </a:ln>
                <a:solidFill>
                  <a:srgbClr val="000000"/>
                </a:solidFill>
              </a:rPr>
              <a:t>Наші перспективи:</a:t>
            </a:r>
            <a:r>
              <a:rPr lang="uk-UA" sz="1800" b="1" dirty="0" smtClean="0">
                <a:ln w="50800">
                  <a:solidFill>
                    <a:srgbClr val="000000"/>
                  </a:solidFill>
                </a:ln>
                <a:solidFill>
                  <a:srgbClr val="000000"/>
                </a:solidFill>
              </a:rPr>
              <a:t/>
            </a:r>
            <a:br>
              <a:rPr lang="uk-UA" sz="1800" b="1" dirty="0" smtClean="0">
                <a:ln w="50800">
                  <a:solidFill>
                    <a:srgbClr val="000000"/>
                  </a:solidFill>
                </a:ln>
                <a:solidFill>
                  <a:srgbClr val="000000"/>
                </a:solidFill>
              </a:rPr>
            </a:br>
            <a:r>
              <a:rPr lang="uk-UA" sz="20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t>2025 рік – 310 учнів</a:t>
            </a:r>
            <a:br>
              <a:rPr lang="uk-UA" sz="20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br>
            <a:r>
              <a:rPr lang="uk-UA" sz="2000" b="1" dirty="0" smtClean="0">
                <a:ln w="50800">
                  <a:solidFill>
                    <a:srgbClr val="000000"/>
                  </a:solidFill>
                </a:ln>
                <a:solidFill>
                  <a:srgbClr val="000000"/>
                </a:solidFill>
                <a:latin typeface="Bahnschrift SemiBold" panose="020B0502040204020203" pitchFamily="34" charset="0"/>
                <a:cs typeface="Times New Roman" panose="02020603050405020304" pitchFamily="18" charset="0"/>
              </a:rPr>
              <a:t>2030 рік – 420 учнів </a:t>
            </a:r>
            <a:endParaRPr lang="uk-UA" sz="2000" b="1" dirty="0">
              <a:ln w="50800">
                <a:solidFill>
                  <a:srgbClr val="000000"/>
                </a:solidFill>
              </a:ln>
              <a:solidFill>
                <a:srgbClr val="000000"/>
              </a:solidFill>
              <a:latin typeface="Bahnschrift SemiBold" panose="020B0502040204020203" pitchFamily="34" charset="0"/>
              <a:cs typeface="Times New Roman" panose="02020603050405020304" pitchFamily="18" charset="0"/>
            </a:endParaRPr>
          </a:p>
        </p:txBody>
      </p:sp>
      <p:graphicFrame>
        <p:nvGraphicFramePr>
          <p:cNvPr id="3" name="Диаграмма 1"/>
          <p:cNvGraphicFramePr/>
          <p:nvPr>
            <p:extLst>
              <p:ext uri="{D42A27DB-BD31-4B8C-83A1-F6EECF244321}">
                <p14:modId xmlns:p14="http://schemas.microsoft.com/office/powerpoint/2010/main" xmlns="" val="845178499"/>
              </p:ext>
            </p:extLst>
          </p:nvPr>
        </p:nvGraphicFramePr>
        <p:xfrm>
          <a:off x="4211960" y="692696"/>
          <a:ext cx="4104456"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5"/>
          <p:cNvGraphicFramePr>
            <a:graphicFrameLocks/>
          </p:cNvGraphicFramePr>
          <p:nvPr>
            <p:extLst>
              <p:ext uri="{D42A27DB-BD31-4B8C-83A1-F6EECF244321}">
                <p14:modId xmlns:p14="http://schemas.microsoft.com/office/powerpoint/2010/main" xmlns="" val="42647754"/>
              </p:ext>
            </p:extLst>
          </p:nvPr>
        </p:nvGraphicFramePr>
        <p:xfrm>
          <a:off x="2843808" y="3861048"/>
          <a:ext cx="6048672" cy="27363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Грань">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Грань">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5417</TotalTime>
  <Words>767</Words>
  <Application>Microsoft Office PowerPoint</Application>
  <PresentationFormat>Экран (4:3)</PresentationFormat>
  <Paragraphs>104</Paragraphs>
  <Slides>36</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Грань</vt:lpstr>
      <vt:lpstr>Вовчинецька гімназія  Івано-Франківської міської ради</vt:lpstr>
      <vt:lpstr>Слайд 2</vt:lpstr>
      <vt:lpstr>Освітнє середовище закладу освіти</vt:lpstr>
      <vt:lpstr>   Здійснюється регулярний моніторинг за станом засобів навчання та обладнання. Реалізовано проєкт «Світ інновацій у Вовчинецькій гімназії» Встановлено п’ять інтерактивних дощок з проекторами у кабінетах 2а,2б,2в, 1а, 5 та інформатики </vt:lpstr>
      <vt:lpstr>Слайд 5</vt:lpstr>
      <vt:lpstr>Слайд 6</vt:lpstr>
      <vt:lpstr>Слайд 7</vt:lpstr>
      <vt:lpstr>Методична робота з вчителями  в нашій  гімназії спрямована на формування професійної компетентності, збереження та розвиток творчого потенціалу всього колективу, вироблення інноваційного стилю діяльності, упровадження інноваційних технологій у навчально-виховний процес. Головним у методичній роботі є надання реальної, дієвої допомоги вчителям у процесі розвитку їхньої майстерності як органічного поєднання професійних знань, навичок, вмінь, а також сприяння професійному вдосконаленню особистості педагога, стимулювання творчості вчителя, який веде пошуки шляхів збагачення й розвитку змісту, форм і методів навчально-виховної роботи. </vt:lpstr>
      <vt:lpstr>            Кількісний склад учнів: Всього класів – 13 В них навчаються – 252 учнів  І ступеня – 180 учнів ІІ ступеня – 72 учнів Інклюзивних класів – 6 Груп продовженого дня – 3                                            Наші перспективи: 2025 рік – 310 учнів 2030 рік – 420 учнів </vt:lpstr>
      <vt:lpstr>Динаміка кількості учнів</vt:lpstr>
      <vt:lpstr>Соціальний паспорт гімназії</vt:lpstr>
      <vt:lpstr>   Кадрове забезпечення  Розстановка кадрів здійснюється відповідно до фахової освіти працівника. При доборі кадрів враховується фахова підготовка, особисті якості, уміння працювати в команді та інші характеристики.  На даний час у гімназії працює 44 працівники, з них 28 – педагогів  20 – робітники та спеціалісти.    За умовами укладених трудових       угод: - на умовах безстрокового трудового    договору – 32 - на умовах строкового трудового договору – 9 - на умовах внутрішнього сумісництва – 2 - на умовах зовнішнього сумісництва -1  </vt:lpstr>
      <vt:lpstr>Система педагогічної діяльності</vt:lpstr>
      <vt:lpstr>Кадровий потенціал закладу</vt:lpstr>
      <vt:lpstr>  Забезпечення комфортних і безпечних            умов навчання і праці - Навчальні приміщення гімназії складаються з 2 корпусів загальною площею 1283 кв.м.; - зовні всі будівлі утеплені пінопластом; - усі будівлі перекриті металочерепицею; - всюди встановлено металопластикові вікна; - у всіх приміщеннях встановлено автономне опалення; - приміщення гімназії підключені до міських каналізаційних стоків та водопостачання; - приміщення гімназії обладнано внутрішнім туалетом; - у всіх класних кімнатах встановлено світлодіодні «Лед-панелі» та підвісні стелі.</vt:lpstr>
      <vt:lpstr>  Забезпечення комфортних і безпечних                    умов навчання і праці - У двох корпусах гімназії є 15 навчальних приміщень, бібліотека, спортивна кімната, учительська та кабінет бухгалтерів; -усі навчальні кабінети обладнані навчально-методичними матеріалами відповідно до санітарно-гігієнічних вимог; - проведено капітальні ремонти всіх навчальних приміщень; - завдяки реконструкції рекреацій створено приміщення  для бібліотеки та бухгалтерів; - 5 навчальних кабінетів початкової школи, де навчаються учні НУШ, повністю обладнано мультимедійним, навчально-дидактичним та наочно-роздавальним матеріалом  відповідно до вимог.</vt:lpstr>
      <vt:lpstr>Забезпечення комфортних і безпечних умов навчання і праці - На території гімназії обладнано баскетбольну, волейбольну площадки та бігові доріжки з штучним гумовим покриттям. - Встановлено різноманітні ігрові споруди на спортивному майданчику. - Встановлено закрите футбольне поле з покриттям «штучна трава». - Уся територія гімназії площею 11 434 кв.м. обгороджена парканом.</vt:lpstr>
      <vt:lpstr>Забезпечення комфортних і безпечних умов навчання і праці   У 2010 році проведено реконструкцію приміщення їдальні, у якому створено 75 посадкових місць та закуплено необхідне сучасне обладнання. Різноманітні перевірки, які проводилися впродовж 11 років, підтверджують, що їдальня функціонує з дотриманням санітарно-гігієнічних норм. </vt:lpstr>
      <vt:lpstr>        Забезпечення комфортних і безпечних умов                                   навчання і праці - У нашому закладі дотримуються вимог охорони праці, безпеки життєдіяльності, пожежної безпеки, правил поведінки у навчальному закладі; - заклад забезпечений первинними засобами пожежогасіння; - у наявності та в належному стані (не захаращені) пожежні виходи, шляхи евакуації; - педагоги та учні обізнані з послідовністю дій при виникненні надзвичайних ситуацій; - ведеться вся необхідна документація з охорони праці, безпеки життєдіяльності, пожежної безпеки, поведінки в умовах надзвичайних ситуацій; - обладнання навчальних кабінетів, спортивної кімнати, спортивних споруд відповідає вимогам охорони праці та безпеки життєдіяльності; - здійснюється постійна профілактична робота з учнями щодо дотримання гігієнічних вимог, урочні та  позаурочні бесіди, виховні заходи.    У 2018-2019н.р., 2019-2020 н.р., 2020-2021 н.р. , 2021-2022 випадків травмування учнів чи працівників гімназії не було! </vt:lpstr>
      <vt:lpstr>Створення освітнього середовища вільного від    будь-яких форм насильства та дискримінації   З метою створення безпечного освітнього середовища у гімназії здійснюється комплексна антибулінгова політика. Відповідно до Закону України «Про освіту» в нашій гімназії розроблено, затверджено і оприлюднено: - порядок подання та розгляду заяв про випадки булінгу (цькування); - порядок реагування на доведені випадки булінгу; - план заходів з протидії булінгу. Зазначені документи, а також телефони служб, куди можна звертатися у випадку булінгу. З метою профілактики булінгу адміністрацією, класними керівниками, соціальним педагогом проведено ряд заходів, до проведення яких залучались працівники поліції, юстиції. Упродовж багатьох навчальних років заяв про випадки булінгу в нашу гімназію не надходило!</vt:lpstr>
      <vt:lpstr>         Застосування внутрішнього моніторингу, що передбачає систематичне відстеження та коригування                                      результатів навчання  Адміністрацією нашої гімназії здійснюється систематичний моніторинг результатів навчання здобувачів освіти. Основною метою такого моніторингу є виявлення об’єктивного раціонального підходу до навчання  й оцінювання навчальних досягнень учнів з боку вчителя, простеження системності  навчання учнів, їхніх розумових здібностей та можливостей, а також динаміки їх навчальних досягнень. У цьому навчальному році використовувалися такі способи одержання аналітичної інформації: - порівняльний аналіз досягнень за І, ІІ семестри, рік; - аналіз середнього балу класів за підсумками семестрового і річного оцінювання; - порівняльний аналіз середнього балу навчальних досягнень учнів з окремих предметів; - порівняльний аналіз підсумкового оцінювання між класами та на одній паралелі; - порівняльний аналіз балів учнів випускників і результати вступу до навчальних закладів.</vt:lpstr>
      <vt:lpstr>Застосування внутрішнього моніторингу, що передбачає систематичне відстеження та коригування результатів навчання</vt:lpstr>
      <vt:lpstr>   Інклюзивне навчання   У нашому навчальному закладі навчаються 6 дітей з особливими освітніми проблемами. Створено 6 інклюзивні класи. Відповідно до вимог Закону України «Про освіту» всі вчителі та асистенти вчителів пройшли курсову підготовку з інклюзивного навчання. </vt:lpstr>
      <vt:lpstr>Використання сучасних освітніх підходів до організації освітнього процесу в умовах дистанційного навчання  У минулому та теперішньому навчальному році особливої актуальності набуло використання педагогами нашої гімназії інформаційно-комунікаційних технологій в освітньому процесі під час дистанційного навчання.  Під час карантину учителі гімназії використовували різноманітні електронні ресурси: - для пояснення нового матеріалу, опитування – ZOOM, SKYPE, VIBER, Meet, ігор - Liveworksheets, Quizlet, Kahoot; - для перевірки знань – Google Classroom, VIBER; - педагоги знімали власні відеоуроки.</vt:lpstr>
      <vt:lpstr>Система управлінської діяльності</vt:lpstr>
      <vt:lpstr>Система управлінської діяльності</vt:lpstr>
      <vt:lpstr>Формування суспільних цінностей у здобувачів освіти в процесі їх навчання, виховання та розвитку - Патріотичні флешмоби. - Уроки пам’яті. - Військово-патріотичні змагання. - Державні, релігійні, місцеві, фольклорні свята та дійства. - Краєзнавчі та пізнавальні екскурсії.  - Майстер-класи з виготовлення писанок, народних іграшок. - Конкурси колядок. - Дні мови. - Родинні свята. - Відзначення Дня матері. - Благодійні акції до Дня людей похилого віку. - Спільні з батьками заходи (майстер-класи, подорожі, екскурсії). - Театралізовані постановки. - Фестивалі, конкурси пісень, віршів, малюнків. - Відвідування виставок, музеїв. - Толока, прибирання території гімназії та села. - Профорієнтаційні заходи. - Заходи про здоровий спосіб життя, профілактики СНІДу. - Правоосвітні заходи. - Cпортивні змагання, День спорту та фізкультури. - Відеолекції, інтерактивні заняття, тренінги про запобігання шкідливим звичкам, правопорушенням.   </vt:lpstr>
      <vt:lpstr>Система виховної роботи в гімназії включає:  - національно-патріотичне виховання; - духовне, морально-етичне виховання; - художньо-естетичне виховання; - фізичне виховання і виховання потреби здорового способу  життя; - розвиток самоврядування; - правове виховання; - екологічне виховання; - сімейне  виховання та робота з сімє’ю; - профорієнтація. </vt:lpstr>
      <vt:lpstr>Велика увага в нашій гімназії приділяється морально-етичному вихованню учнів. - Кожний навчальний тиждень починається зі Служби Божої у церкві Святого Архистратига Михаїла. - При церкві створено хор хлопчиків з числа учнів гімназії, якими керує вчитель Білінська О.М. - Більшість дітей відвідує заняття для дітей у Церковній школі. - Учні спільно з  прихожанами беруть участь у Богослужіннях під час храмових, релігійних свят та неділь. </vt:lpstr>
      <vt:lpstr>Жодне свято, яке проводиться в селі,  не обходиться без участі учнів гімназії </vt:lpstr>
      <vt:lpstr>      Налагодження співпраці зі здобувачами освіти, їх батьками, працівниками гімназії  Педагогічні працівники тісно співпрацюють з батьками учнів з питань організації освітнього процесу. Ефективна взаємодія між учителями  та батьками ґрунтується таким чином: - доброзичливе ставлення до дитини; - запрошення батьків до співпраці; - визнання батьків партнерами у співпраці  заради дитини; - пошук нових форм співпраці;  • у пріоритеті – індивідуальні зустрічі,  консультації,  а не загальні зібрання;  • комунікація онлайн;  • залучення батьків до різних форм урочної  та позаурочної діяльності (проведення уроків, майстер класів, екскурсій, родинних свят та ін.). </vt:lpstr>
      <vt:lpstr>Слайд 32</vt:lpstr>
      <vt:lpstr>Волонтерська діяльність</vt:lpstr>
      <vt:lpstr>Слайд 34</vt:lpstr>
      <vt:lpstr>ВІРИМО В ПЕРЕМОГУ !</vt:lpstr>
      <vt:lpstr>Слайд 36</vt:lpstr>
    </vt:vector>
  </TitlesOfParts>
  <Company>Управлiння освiти Харкiвськоi мicькоi ради</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Гупалов Олександр Iванович</dc:creator>
  <cp:lastModifiedBy>Користувач Windows</cp:lastModifiedBy>
  <cp:revision>386</cp:revision>
  <cp:lastPrinted>2018-06-11T06:16:47Z</cp:lastPrinted>
  <dcterms:created xsi:type="dcterms:W3CDTF">2012-09-14T08:02:00Z</dcterms:created>
  <dcterms:modified xsi:type="dcterms:W3CDTF">2022-08-24T11:37:11Z</dcterms:modified>
</cp:coreProperties>
</file>