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notesMasterIdLst>
    <p:notesMasterId r:id="rId2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378" r:id="rId27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8000"/>
    <a:srgbClr val="262626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343" autoAdjust="0"/>
  </p:normalViewPr>
  <p:slideViewPr>
    <p:cSldViewPr>
      <p:cViewPr>
        <p:scale>
          <a:sx n="60" d="100"/>
          <a:sy n="60" d="100"/>
        </p:scale>
        <p:origin x="-2112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645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Лист1!$A$2:$D$2</c:f>
              <c:strCache>
                <c:ptCount val="4"/>
                <c:pt idx="0">
                  <c:v>І ст.</c:v>
                </c:pt>
                <c:pt idx="1">
                  <c:v>ІІ ст.</c:v>
                </c:pt>
                <c:pt idx="2">
                  <c:v>Інк. класів</c:v>
                </c:pt>
                <c:pt idx="3">
                  <c:v>Груп ГПД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121</c:v>
                </c:pt>
                <c:pt idx="1">
                  <c:v>89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uk-UA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uk-UA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Рік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val>
            <c:numRef>
              <c:f>Лист1!$A$4:$A$12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2030</c:v>
                </c:pt>
              </c:numCache>
            </c:numRef>
          </c:val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К-Кість учнів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val>
            <c:numRef>
              <c:f>Лист1!$B$4:$B$12</c:f>
              <c:numCache>
                <c:formatCode>General</c:formatCode>
                <c:ptCount val="9"/>
                <c:pt idx="0">
                  <c:v>74</c:v>
                </c:pt>
                <c:pt idx="1">
                  <c:v>91</c:v>
                </c:pt>
                <c:pt idx="2">
                  <c:v>109</c:v>
                </c:pt>
                <c:pt idx="3">
                  <c:v>127</c:v>
                </c:pt>
                <c:pt idx="4">
                  <c:v>149</c:v>
                </c:pt>
                <c:pt idx="5">
                  <c:v>185</c:v>
                </c:pt>
                <c:pt idx="6">
                  <c:v>210</c:v>
                </c:pt>
                <c:pt idx="7">
                  <c:v>420</c:v>
                </c:pt>
              </c:numCache>
            </c:numRef>
          </c:val>
        </c:ser>
        <c:shape val="box"/>
        <c:axId val="125181952"/>
        <c:axId val="125183488"/>
        <c:axId val="0"/>
      </c:bar3DChart>
      <c:catAx>
        <c:axId val="125181952"/>
        <c:scaling>
          <c:orientation val="minMax"/>
        </c:scaling>
        <c:axPos val="l"/>
        <c:tickLblPos val="nextTo"/>
        <c:txPr>
          <a:bodyPr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25183488"/>
        <c:crosses val="autoZero"/>
        <c:auto val="1"/>
        <c:lblAlgn val="ctr"/>
        <c:lblOffset val="100"/>
      </c:catAx>
      <c:valAx>
        <c:axId val="12518348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25181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uk-UA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uk-UA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4"/>
  <c:chart>
    <c:title>
      <c:tx>
        <c:rich>
          <a:bodyPr rot="0" vert="horz"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uk-UA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/>
    </c:title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8.7051142546245748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05114254624708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54261878853847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50852375770771E-2"/>
                  <c:y val="-2.95639320029564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10228509249195E-2"/>
                  <c:y val="-5.91278640059135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311933260790716E-2"/>
                  <c:y val="-5.4199915883367608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7051142546246546E-3"/>
                  <c:y val="-1.4783129935809344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lang="uk-UA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</c:v>
                </c:pt>
                <c:pt idx="1">
                  <c:v>91</c:v>
                </c:pt>
                <c:pt idx="2">
                  <c:v>109</c:v>
                </c:pt>
                <c:pt idx="3">
                  <c:v>127</c:v>
                </c:pt>
                <c:pt idx="4">
                  <c:v>149</c:v>
                </c:pt>
                <c:pt idx="5">
                  <c:v>185</c:v>
                </c:pt>
                <c:pt idx="6">
                  <c:v>210</c:v>
                </c:pt>
              </c:numCache>
            </c:numRef>
          </c:val>
        </c:ser>
        <c:dLbls>
          <c:showVal val="1"/>
        </c:dLbls>
        <c:shape val="box"/>
        <c:axId val="167418880"/>
        <c:axId val="168580608"/>
        <c:axId val="0"/>
      </c:bar3DChart>
      <c:catAx>
        <c:axId val="1674188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uk-UA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r>
                  <a:rPr lang="uk-UA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рік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68580608"/>
        <c:crosses val="autoZero"/>
        <c:auto val="1"/>
        <c:lblAlgn val="ctr"/>
        <c:lblOffset val="100"/>
      </c:catAx>
      <c:valAx>
        <c:axId val="16858060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67418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6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uk-UA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діти, батьки яких є учасниками АТО </c:v>
                </c:pt>
                <c:pt idx="1">
                  <c:v>    діти з багатодітних сімей </c:v>
                </c:pt>
                <c:pt idx="2">
                  <c:v>діти з малозабезпечених сімей </c:v>
                </c:pt>
                <c:pt idx="3">
                  <c:v> діти, батьки яких постраждали від ЧАЕС</c:v>
                </c:pt>
                <c:pt idx="4">
                  <c:v>     діти з інвалідністю</c:v>
                </c:pt>
                <c:pt idx="5">
                  <c:v>діти, які навчаються за інклюзивною формою навчання</c:v>
                </c:pt>
                <c:pt idx="6">
                  <c:v>діти, які навчаються за індивідуальною формою навчання</c:v>
                </c:pt>
                <c:pt idx="7">
                  <c:v>     діти-напівсироти </c:v>
                </c:pt>
                <c:pt idx="8">
                  <c:v>діти з “кризових сімей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</c:v>
                </c:pt>
                <c:pt idx="1">
                  <c:v>50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9</c:v>
                </c:pt>
                <c:pt idx="8">
                  <c:v>7</c:v>
                </c:pt>
              </c:numCache>
            </c:numRef>
          </c:val>
        </c:ser>
        <c:shape val="box"/>
        <c:axId val="127641472"/>
        <c:axId val="127643008"/>
        <c:axId val="126879936"/>
      </c:bar3DChart>
      <c:catAx>
        <c:axId val="1276414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27643008"/>
        <c:crosses val="autoZero"/>
        <c:auto val="1"/>
        <c:lblAlgn val="ctr"/>
        <c:lblOffset val="100"/>
      </c:catAx>
      <c:valAx>
        <c:axId val="127643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uk-UA"/>
          </a:p>
        </c:txPr>
        <c:crossAx val="127641472"/>
        <c:crosses val="autoZero"/>
        <c:crossBetween val="between"/>
      </c:valAx>
      <c:serAx>
        <c:axId val="126879936"/>
        <c:scaling>
          <c:orientation val="minMax"/>
        </c:scaling>
        <c:delete val="1"/>
        <c:axPos val="b"/>
        <c:tickLblPos val="none"/>
        <c:crossAx val="127643008"/>
        <c:crosses val="autoZero"/>
      </c:ser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uk-UA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Лист1!$A$1:$A$6</c:f>
              <c:strCache>
                <c:ptCount val="6"/>
                <c:pt idx="0">
                  <c:v>Спеціаліст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 категорія</c:v>
                </c:pt>
                <c:pt idx="4">
                  <c:v>Старший  учитель</c:v>
                </c:pt>
                <c:pt idx="5">
                  <c:v>Відмінник освіти України</c:v>
                </c:pt>
              </c:strCache>
            </c:strRef>
          </c:cat>
          <c:val>
            <c:numRef>
              <c:f>Лист1!$B$1:$B$6</c:f>
              <c:numCache>
                <c:formatCode>0%</c:formatCode>
                <c:ptCount val="6"/>
                <c:pt idx="0">
                  <c:v>0.36000000000000032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0.48000000000000032</c:v>
                </c:pt>
                <c:pt idx="4">
                  <c:v>0.25</c:v>
                </c:pt>
                <c:pt idx="5">
                  <c:v>0.12000000000000002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92043056559995"/>
          <c:y val="0.22416766446916439"/>
          <c:w val="0.2691114642338639"/>
          <c:h val="0.77424239450166421"/>
        </c:manualLayout>
      </c:layout>
      <c:txPr>
        <a:bodyPr/>
        <a:lstStyle/>
        <a:p>
          <a:pPr>
            <a:defRPr lang="uk-UA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uk-UA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укр. мова </c:v>
                </c:pt>
                <c:pt idx="1">
                  <c:v>літ. Читання</c:v>
                </c:pt>
                <c:pt idx="2">
                  <c:v>математика</c:v>
                </c:pt>
                <c:pt idx="3">
                  <c:v>природ.</c:v>
                </c:pt>
                <c:pt idx="4">
                  <c:v>анг. мова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достатнів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укр. мова </c:v>
                </c:pt>
                <c:pt idx="1">
                  <c:v>літ. Читання</c:v>
                </c:pt>
                <c:pt idx="2">
                  <c:v>математика</c:v>
                </c:pt>
                <c:pt idx="3">
                  <c:v>природ.</c:v>
                </c:pt>
                <c:pt idx="4">
                  <c:v>анг. мова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 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укр. мова </c:v>
                </c:pt>
                <c:pt idx="1">
                  <c:v>літ. Читання</c:v>
                </c:pt>
                <c:pt idx="2">
                  <c:v>математика</c:v>
                </c:pt>
                <c:pt idx="3">
                  <c:v>природ.</c:v>
                </c:pt>
                <c:pt idx="4">
                  <c:v>анг. мова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укр. мова </c:v>
                </c:pt>
                <c:pt idx="1">
                  <c:v>літ. Читання</c:v>
                </c:pt>
                <c:pt idx="2">
                  <c:v>математика</c:v>
                </c:pt>
                <c:pt idx="3">
                  <c:v>природ.</c:v>
                </c:pt>
                <c:pt idx="4">
                  <c:v>анг. мова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127807488"/>
        <c:axId val="127809024"/>
        <c:axId val="0"/>
      </c:bar3DChart>
      <c:catAx>
        <c:axId val="1278074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7809024"/>
        <c:crosses val="autoZero"/>
        <c:auto val="1"/>
        <c:lblAlgn val="ctr"/>
        <c:lblOffset val="100"/>
      </c:catAx>
      <c:valAx>
        <c:axId val="127809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780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29769154672664"/>
          <c:y val="0.32789826187184518"/>
          <c:w val="0.13762740441758506"/>
          <c:h val="0.36435246773583529"/>
        </c:manualLayout>
      </c:layout>
      <c:txPr>
        <a:bodyPr/>
        <a:lstStyle/>
        <a:p>
          <a:pPr>
            <a:defRPr lang="uk-UA"/>
          </a:pPr>
          <a:endParaRPr lang="uk-UA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Лист1!$B$2:$B$3</c:f>
              <c:strCache>
                <c:ptCount val="1"/>
                <c:pt idx="0">
                  <c:v>Початковий %</c:v>
                </c:pt>
              </c:strCache>
            </c:strRef>
          </c:tx>
          <c:cat>
            <c:strRef>
              <c:f>Лист1!$A$4:$A$8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Лист1!$C$2:$C$3</c:f>
              <c:strCache>
                <c:ptCount val="1"/>
                <c:pt idx="0">
                  <c:v>Середній %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Лист1!$A$4:$A$8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50</c:v>
                </c:pt>
                <c:pt idx="1">
                  <c:v>47.8</c:v>
                </c:pt>
                <c:pt idx="2">
                  <c:v>61.1</c:v>
                </c:pt>
                <c:pt idx="3">
                  <c:v>66.7</c:v>
                </c:pt>
                <c:pt idx="4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Лист1!$D$2:$D$3</c:f>
              <c:strCache>
                <c:ptCount val="1"/>
                <c:pt idx="0">
                  <c:v>Достатній %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Лист1!$A$4:$A$8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Лист1!$D$4:$D$8</c:f>
              <c:numCache>
                <c:formatCode>General</c:formatCode>
                <c:ptCount val="5"/>
                <c:pt idx="0">
                  <c:v>43.75</c:v>
                </c:pt>
                <c:pt idx="1">
                  <c:v>52.2</c:v>
                </c:pt>
                <c:pt idx="2">
                  <c:v>33.300000000000004</c:v>
                </c:pt>
                <c:pt idx="3">
                  <c:v>33.300000000000004</c:v>
                </c:pt>
                <c:pt idx="4">
                  <c:v>64.7</c:v>
                </c:pt>
              </c:numCache>
            </c:numRef>
          </c:val>
        </c:ser>
        <c:ser>
          <c:idx val="3"/>
          <c:order val="3"/>
          <c:tx>
            <c:strRef>
              <c:f>Лист1!$E$2:$E$3</c:f>
              <c:strCache>
                <c:ptCount val="1"/>
                <c:pt idx="0">
                  <c:v>Високий %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Val val="1"/>
          </c:dLbls>
          <c:cat>
            <c:strRef>
              <c:f>Лист1!$A$4:$A$8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Лист1!$E$4:$E$8</c:f>
              <c:numCache>
                <c:formatCode>General</c:formatCode>
                <c:ptCount val="5"/>
                <c:pt idx="0">
                  <c:v>6.25</c:v>
                </c:pt>
                <c:pt idx="1">
                  <c:v>0</c:v>
                </c:pt>
                <c:pt idx="2">
                  <c:v>5.6</c:v>
                </c:pt>
                <c:pt idx="3">
                  <c:v>0</c:v>
                </c:pt>
                <c:pt idx="4">
                  <c:v>17.600000000000001</c:v>
                </c:pt>
              </c:numCache>
            </c:numRef>
          </c:val>
        </c:ser>
        <c:shape val="cylinder"/>
        <c:axId val="129187200"/>
        <c:axId val="129193088"/>
        <c:axId val="0"/>
      </c:bar3DChart>
      <c:catAx>
        <c:axId val="1291872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9193088"/>
        <c:crosses val="autoZero"/>
        <c:auto val="1"/>
        <c:lblAlgn val="ctr"/>
        <c:lblOffset val="100"/>
      </c:catAx>
      <c:valAx>
        <c:axId val="129193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918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28941037202878"/>
          <c:y val="0.62972411277974083"/>
          <c:w val="0.2333837906899234"/>
          <c:h val="0.27732788144312481"/>
        </c:manualLayout>
      </c:layout>
      <c:txPr>
        <a:bodyPr/>
        <a:lstStyle/>
        <a:p>
          <a:pPr>
            <a:defRPr lang="uk-UA"/>
          </a:pPr>
          <a:endParaRPr lang="uk-UA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4.4215259908280714E-2"/>
          <c:y val="3.6018440157998648E-2"/>
          <c:w val="0.82613645840147565"/>
          <c:h val="0.71166114945218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укр. мова</c:v>
                </c:pt>
                <c:pt idx="1">
                  <c:v>укр. літ</c:v>
                </c:pt>
                <c:pt idx="2">
                  <c:v>заруб. л-ра</c:v>
                </c:pt>
                <c:pt idx="3">
                  <c:v>анг. мова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інформатика</c:v>
                </c:pt>
                <c:pt idx="8">
                  <c:v>географія</c:v>
                </c:pt>
                <c:pt idx="9">
                  <c:v>історія України</c:v>
                </c:pt>
                <c:pt idx="10">
                  <c:v>математика</c:v>
                </c:pt>
                <c:pt idx="11">
                  <c:v>алгебра</c:v>
                </c:pt>
                <c:pt idx="12">
                  <c:v>геометрія</c:v>
                </c:pt>
                <c:pt idx="13">
                  <c:v>фіз. культура</c:v>
                </c:pt>
                <c:pt idx="14">
                  <c:v>музика</c:v>
                </c:pt>
                <c:pt idx="15">
                  <c:v>обс. Праця</c:v>
                </c:pt>
                <c:pt idx="16">
                  <c:v>основи здоро'вя</c:v>
                </c:pt>
                <c:pt idx="17">
                  <c:v>нім. мова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17</c:v>
                </c:pt>
                <c:pt idx="1">
                  <c:v>19</c:v>
                </c:pt>
                <c:pt idx="2">
                  <c:v>28</c:v>
                </c:pt>
                <c:pt idx="3">
                  <c:v>14</c:v>
                </c:pt>
                <c:pt idx="4">
                  <c:v>4</c:v>
                </c:pt>
                <c:pt idx="5">
                  <c:v>8</c:v>
                </c:pt>
                <c:pt idx="6">
                  <c:v>16</c:v>
                </c:pt>
                <c:pt idx="7">
                  <c:v>33</c:v>
                </c:pt>
                <c:pt idx="8">
                  <c:v>19</c:v>
                </c:pt>
                <c:pt idx="9">
                  <c:v>24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46</c:v>
                </c:pt>
                <c:pt idx="14">
                  <c:v>69</c:v>
                </c:pt>
                <c:pt idx="15">
                  <c:v>75</c:v>
                </c:pt>
                <c:pt idx="16">
                  <c:v>69</c:v>
                </c:pt>
                <c:pt idx="17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укр. мова</c:v>
                </c:pt>
                <c:pt idx="1">
                  <c:v>укр. літ</c:v>
                </c:pt>
                <c:pt idx="2">
                  <c:v>заруб. л-ра</c:v>
                </c:pt>
                <c:pt idx="3">
                  <c:v>анг. мова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інформатика</c:v>
                </c:pt>
                <c:pt idx="8">
                  <c:v>географія</c:v>
                </c:pt>
                <c:pt idx="9">
                  <c:v>історія України</c:v>
                </c:pt>
                <c:pt idx="10">
                  <c:v>математика</c:v>
                </c:pt>
                <c:pt idx="11">
                  <c:v>алгебра</c:v>
                </c:pt>
                <c:pt idx="12">
                  <c:v>геометрія</c:v>
                </c:pt>
                <c:pt idx="13">
                  <c:v>фіз. культура</c:v>
                </c:pt>
                <c:pt idx="14">
                  <c:v>музика</c:v>
                </c:pt>
                <c:pt idx="15">
                  <c:v>обс. Праця</c:v>
                </c:pt>
                <c:pt idx="16">
                  <c:v>основи здоро'вя</c:v>
                </c:pt>
                <c:pt idx="17">
                  <c:v>нім. мова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42</c:v>
                </c:pt>
                <c:pt idx="1">
                  <c:v>48</c:v>
                </c:pt>
                <c:pt idx="2">
                  <c:v>39</c:v>
                </c:pt>
                <c:pt idx="3">
                  <c:v>39</c:v>
                </c:pt>
                <c:pt idx="4">
                  <c:v>24</c:v>
                </c:pt>
                <c:pt idx="5">
                  <c:v>19</c:v>
                </c:pt>
                <c:pt idx="6">
                  <c:v>36</c:v>
                </c:pt>
                <c:pt idx="7">
                  <c:v>51</c:v>
                </c:pt>
                <c:pt idx="8">
                  <c:v>52</c:v>
                </c:pt>
                <c:pt idx="9">
                  <c:v>42</c:v>
                </c:pt>
                <c:pt idx="10">
                  <c:v>19</c:v>
                </c:pt>
                <c:pt idx="11">
                  <c:v>19</c:v>
                </c:pt>
                <c:pt idx="12">
                  <c:v>22</c:v>
                </c:pt>
                <c:pt idx="13">
                  <c:v>35</c:v>
                </c:pt>
                <c:pt idx="14">
                  <c:v>17</c:v>
                </c:pt>
                <c:pt idx="15">
                  <c:v>11</c:v>
                </c:pt>
                <c:pt idx="16">
                  <c:v>17</c:v>
                </c:pt>
                <c:pt idx="17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укр. мова</c:v>
                </c:pt>
                <c:pt idx="1">
                  <c:v>укр. літ</c:v>
                </c:pt>
                <c:pt idx="2">
                  <c:v>заруб. л-ра</c:v>
                </c:pt>
                <c:pt idx="3">
                  <c:v>анг. мова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інформатика</c:v>
                </c:pt>
                <c:pt idx="8">
                  <c:v>географія</c:v>
                </c:pt>
                <c:pt idx="9">
                  <c:v>історія України</c:v>
                </c:pt>
                <c:pt idx="10">
                  <c:v>математика</c:v>
                </c:pt>
                <c:pt idx="11">
                  <c:v>алгебра</c:v>
                </c:pt>
                <c:pt idx="12">
                  <c:v>геометрія</c:v>
                </c:pt>
                <c:pt idx="13">
                  <c:v>фіз. культура</c:v>
                </c:pt>
                <c:pt idx="14">
                  <c:v>музика</c:v>
                </c:pt>
                <c:pt idx="15">
                  <c:v>обс. Праця</c:v>
                </c:pt>
                <c:pt idx="16">
                  <c:v>основи здоро'вя</c:v>
                </c:pt>
                <c:pt idx="17">
                  <c:v>нім. мова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27</c:v>
                </c:pt>
                <c:pt idx="1">
                  <c:v>20</c:v>
                </c:pt>
                <c:pt idx="2">
                  <c:v>19</c:v>
                </c:pt>
                <c:pt idx="3">
                  <c:v>33</c:v>
                </c:pt>
                <c:pt idx="4">
                  <c:v>19</c:v>
                </c:pt>
                <c:pt idx="5">
                  <c:v>20</c:v>
                </c:pt>
                <c:pt idx="6">
                  <c:v>18</c:v>
                </c:pt>
                <c:pt idx="7">
                  <c:v>2</c:v>
                </c:pt>
                <c:pt idx="8">
                  <c:v>15</c:v>
                </c:pt>
                <c:pt idx="9">
                  <c:v>21</c:v>
                </c:pt>
                <c:pt idx="10">
                  <c:v>14</c:v>
                </c:pt>
                <c:pt idx="11">
                  <c:v>22</c:v>
                </c:pt>
                <c:pt idx="12">
                  <c:v>20</c:v>
                </c:pt>
                <c:pt idx="13">
                  <c:v>1</c:v>
                </c:pt>
                <c:pt idx="17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укр. мова</c:v>
                </c:pt>
                <c:pt idx="1">
                  <c:v>укр. літ</c:v>
                </c:pt>
                <c:pt idx="2">
                  <c:v>заруб. л-ра</c:v>
                </c:pt>
                <c:pt idx="3">
                  <c:v>анг. мова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інформатика</c:v>
                </c:pt>
                <c:pt idx="8">
                  <c:v>географія</c:v>
                </c:pt>
                <c:pt idx="9">
                  <c:v>історія України</c:v>
                </c:pt>
                <c:pt idx="10">
                  <c:v>математика</c:v>
                </c:pt>
                <c:pt idx="11">
                  <c:v>алгебра</c:v>
                </c:pt>
                <c:pt idx="12">
                  <c:v>геометрія</c:v>
                </c:pt>
                <c:pt idx="13">
                  <c:v>фіз. культура</c:v>
                </c:pt>
                <c:pt idx="14">
                  <c:v>музика</c:v>
                </c:pt>
                <c:pt idx="15">
                  <c:v>обс. Праця</c:v>
                </c:pt>
                <c:pt idx="16">
                  <c:v>основи здоро'вя</c:v>
                </c:pt>
                <c:pt idx="17">
                  <c:v>нім. мова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</c:numCache>
            </c:numRef>
          </c:val>
        </c:ser>
        <c:axId val="129223296"/>
        <c:axId val="129233280"/>
      </c:barChart>
      <c:catAx>
        <c:axId val="129223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9233280"/>
        <c:crosses val="autoZero"/>
        <c:auto val="1"/>
        <c:lblAlgn val="ctr"/>
        <c:lblOffset val="100"/>
      </c:catAx>
      <c:valAx>
        <c:axId val="129233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292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21106508998997"/>
          <c:y val="0.14663914411401099"/>
          <c:w val="0.18278893491001025"/>
          <c:h val="0.27142728822093082"/>
        </c:manualLayout>
      </c:layout>
      <c:txPr>
        <a:bodyPr/>
        <a:lstStyle/>
        <a:p>
          <a:pPr>
            <a:defRPr lang="uk-UA"/>
          </a:pPr>
          <a:endParaRPr lang="uk-UA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EA732A-7808-4E0D-B00E-792379D0C852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20F728-F8D0-4922-BBA7-AEC6C2AB3F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8381-D97B-4085-AA92-DC35931DE2A3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F026-482C-48EE-B112-0390CCCD5E7F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F57A-0610-4F8D-B1F4-5D442925F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5C93-DE46-4357-8221-164C37892BF0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DB0F-F102-48BB-9BB0-5E2460C7B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4971-AE8C-4392-83BB-EC2732319276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F4B6-7313-40C7-8EC0-55DED7E08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52CA-7749-4BAB-B973-41E66337D6BE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07CC-6E73-4A57-80C3-FE47A0F88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45FB-496C-44E8-94AD-2A514A5293F5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D422-EFF3-4A8D-AED1-5B029B4EB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86A7-8FEE-4894-8A5F-CF777E8F65A5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3806-6675-4040-BF39-0AC04B50A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4633-2466-4EE7-B07D-BE48DC2B8302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34B6-1E59-42FB-9DDD-327C13AE0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B05-5E28-4BD5-B07C-5AFB2EFDC3E3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9512-B395-470B-81B8-ED7CE0F1D6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9E90-E46A-4183-91FC-1C215A581435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E2FE-5ACC-48FC-8EDA-1266C63C5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64F-8B7E-4761-BB6A-A901465ECE03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E921-537E-43AF-B5DC-C398072834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6633-1B0D-4DDE-97C9-D1693B94BDC1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270F-7D19-439F-B4FC-907A756236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704C-09BA-44F4-98E2-E5F25EB1FAC7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08C9-F598-4999-AD9A-285520FA9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E813-9AD3-4083-B651-AC55C1A98E85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35-57C8-4967-AC3C-F2EF1C6B7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9294-F317-48D0-AE16-9B92134CD13A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07F8-FA4A-47C6-A5B8-EBFDFEA7C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A855-4869-4ED1-8886-A1B73BE62E64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A6F1-EA9E-4050-A187-9D7B3B020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7B5C-F7AA-4C79-81B4-77057F32A339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FBE4-2BB4-4A5B-8755-5812497FC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8E040-C0B8-499C-A985-4CA8D901AFE2}" type="datetimeFigureOut">
              <a:rPr lang="ru-RU"/>
              <a:pPr>
                <a:defRPr/>
              </a:pPr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56F6768-14F8-4E48-B118-56F08B4CA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80" r:id="rId11"/>
    <p:sldLayoutId id="2147484875" r:id="rId12"/>
    <p:sldLayoutId id="2147484881" r:id="rId13"/>
    <p:sldLayoutId id="2147484876" r:id="rId14"/>
    <p:sldLayoutId id="2147484877" r:id="rId15"/>
    <p:sldLayoutId id="214748487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22" y="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Вовчинецька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гімназія </a:t>
            </a:r>
            <a:b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Івано-Франківської міської 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ради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14401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uk-UA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</a:t>
            </a:r>
            <a:r>
              <a:rPr lang="ru-RU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uk-UA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uk-UA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сприятливого освітнього середовища для духовного, творчого. інтелектуального розвитку </a:t>
            </a:r>
            <a:r>
              <a:rPr lang="uk-UA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</a:t>
            </a:r>
            <a:r>
              <a:rPr lang="uk-UA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самореалізації особистості дитини.</a:t>
            </a:r>
          </a:p>
          <a:p>
            <a:pPr algn="just"/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ображення_viber_2021-04-01_10-29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2160000" cy="3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10-30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3" y="2996952"/>
            <a:ext cx="2160000" cy="383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10-27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720" y="2996952"/>
            <a:ext cx="2160000" cy="3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Педагогічний склад гімназії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Місце для вмісту 9"/>
          <p:cNvGraphicFramePr>
            <a:graphicFrameLocks noChangeAspect="1"/>
          </p:cNvGraphicFramePr>
          <p:nvPr>
            <p:ph idx="1"/>
          </p:nvPr>
        </p:nvGraphicFramePr>
        <p:xfrm>
          <a:off x="179512" y="764704"/>
          <a:ext cx="8610600" cy="3784600"/>
        </p:xfrm>
        <a:graphic>
          <a:graphicData uri="http://schemas.openxmlformats.org/presentationml/2006/ole">
            <p:oleObj spid="_x0000_s81922" name="Документ" r:id="rId3" imgW="9753441" imgH="4290072" progId="Word.Document.12">
              <p:embed/>
            </p:oleObj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51720" y="4005064"/>
          <a:ext cx="4896629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6" y="116632"/>
            <a:ext cx="8579296" cy="31683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20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Забезпечення комфортних і безпечних умов навчання і праці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Навчальні приміщення гімназії складаються з 2 корпусів загальною площею 1283 </a:t>
            </a: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кв.м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en-US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зовні всі будівлі утеплені пінопластом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усі будівлі перекриті </a:t>
            </a: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металочерепицею</a:t>
            </a:r>
            <a:r>
              <a:rPr lang="en-US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всюди встановлено металопластикові вікна</a:t>
            </a:r>
            <a:r>
              <a:rPr lang="en-US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у всіх приміщеннях встановлено автономне опалення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приміщення гімназії підключені до міських каналізаційних стоків та водопостачання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приміщення гімназії обладнано внутрішнім туалетом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у всіх класних кімнатах встановлено </a:t>
            </a: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світлодіодні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«</a:t>
            </a: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Лед-панелі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» та підвісні стелі.</a:t>
            </a:r>
            <a:endParaRPr lang="uk-UA" sz="16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" name="Рисунок 5" descr="зображення_viber_2021-04-01_06-21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076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ображення_viber_2021-04-01_06-26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828" y="3258000"/>
            <a:ext cx="202105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06-29-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712" y="32518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ображення_viber_2021-04-01_06-21-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952" y="3242564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38" y="116632"/>
            <a:ext cx="8579296" cy="322637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20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Забезпечення комфортних і безпечних умов навчання і праці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У двох корпусах гімназії є 15 навчальних приміщень, бібліотека, спортивна кімната, учительська та кабінет бухгалтерів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-усі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навчальні кабінети обладнані навчально-матеріальними </a:t>
            </a:r>
            <a:r>
              <a:rPr lang="uk-UA" sz="16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матеріаламио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відповідно до санітарно-гігієнічних вимог;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проведено капітальні ремонти всіх навчальних приміщень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завдяки реконструкції рекреацій створено приміщення  для бібліотеки та бухгалтерів</a:t>
            </a:r>
            <a:r>
              <a:rPr lang="ru-RU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- 5 навчальних кабінетів початкової школи, де навчаються учні НУШ, повністю обладнано мультимедійним, навчально-дидактичним та наочно-роздавальним матеріалом  відповідно до вимог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endParaRPr lang="uk-UA" sz="12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4" name="Рисунок 3" descr="зображення_viber_2021-04-01_06-21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12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06-22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892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06-22-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9184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ображення_viber_2021-04-01_06-22-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2892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38" y="116632"/>
            <a:ext cx="8579296" cy="201622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22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Забезпечення комфортних і безпечних умов навчання і праці</a:t>
            </a:r>
            <a:r>
              <a:rPr lang="uk-UA" sz="24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4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 території гімназії обладнано баскетбольну, волейбольну площадки та бігові доріжки з штучним гумовим покриттям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Встановлено різноманітні ігрові споруди на спортивному майданчику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Встановлено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закрите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футбольне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поле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покриттям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«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штучна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трава».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Уся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територія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гімназії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площею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11 434 кв.м.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обгороджена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парканом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endParaRPr lang="uk-UA" sz="20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9" name="Рисунок 8" descr="зображення_viber_2021-04-01_06-26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481" y="2492896"/>
            <a:ext cx="2226283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зображення_viber_2021-04-01_06-29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0" y="2492896"/>
            <a:ext cx="22275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зображення_viber_2021-04-01_06-29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012" y="2476304"/>
            <a:ext cx="22275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зображення_viber_2021-04-01_06-29-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0516" y="2504012"/>
            <a:ext cx="22275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0" y="116632"/>
            <a:ext cx="8579296" cy="223224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22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Забезпечення комфортних і безпечних умов навчання і праці</a:t>
            </a:r>
            <a:r>
              <a:rPr lang="uk-UA" sz="22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2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2010 році проведено реконструкцію приміщення їдальні, у якому створено 75 посадкових місць та закуплено необхідне сучасне обладнання. Різноманітні перевірки, які проводилися впродовж 11 років, підтверджують, що їдальня функціонує з дотриманням санітарно-гігієнічних норм.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16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" name="Рисунок 7" descr="зображення_viber_2021-04-01_06-21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081200"/>
            <a:ext cx="26325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06-21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208" y="2071964"/>
            <a:ext cx="26325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8665604_2384947258417551_734432255206961971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364" y="2071964"/>
            <a:ext cx="26325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78" y="116632"/>
            <a:ext cx="8579296" cy="36724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uk-UA" sz="20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Забезпечення комфортних і безпечних умов навчання і праці</a:t>
            </a:r>
            <a:r>
              <a:rPr lang="uk-UA" sz="20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нашому закладі дотримуються вимог охорони праці, безпеки життєдіяльності, пожежної безпеки, правил поведінки у навчальному закладі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заклад забезпечений первинними засобами пожежогасіння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наявності та в належному стані (не захаращені) пожежні виходи, шляхи евакуації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педагоги та учні обізнані з послідовністю дій при виникненні надзвичайних ситуацій;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ведеться вся необхідна документація з охорони праці, безпеки життєдіяльності, пожежної безпеки, поведінки в умовах надзвичайних ситуацій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обладнання навчальних кабінетів, спортивної кімнати, спортивних споруд відповідає вимогам охорони праці та безпеки життєдіяльності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здійснюється постійна профілактична робота з учнями щодо дотримання гігієнічних вимог, урочні та  позаурочні бесіди, виховні заходи.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2018-2019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н.р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., 2019-2020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н.р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 випадків травмування учнів чи працівників гімназії не було!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18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1" name="Рисунок 10" descr="зображення_viber_2021-04-01_06-32-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084" y="3618000"/>
            <a:ext cx="181005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ображення_viber_2021-04-01_06-33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618000"/>
            <a:ext cx="181385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зображення_viber_2021-04-01_06-33-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18000"/>
            <a:ext cx="1817672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зображення_viber_2021-04-01_06-33-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18000"/>
            <a:ext cx="1829217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9296" cy="32403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6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Створення освітнього середовища вільного від будь-яких форм насильства та дискримінації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r>
              <a:rPr lang="en-US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 метою створення безпечного освітнього середовища у гімназії здійснюється комплексна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антибулінгова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політика.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Відповідно до Закону України «Про освіту» в нашій гімназії розроблено, затверджено і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оприлюднено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порядок подання та розгляду заяв про випадки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(цькування);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порядок реагування на доведені випадки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план заходів з протидії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Зазначені документи, а також телефони служб, куди можна звертатися у випадку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 метою профілактики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адміністрацією, класними керівниками, соціальним педагогом проведено ряд заходів, до проведення яких залучались працівники поліції, юстиції.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Упродовж багатьох навчальних років заяв про випадки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булінгу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в нашу гімназію не надходило!</a:t>
            </a:r>
            <a:endParaRPr lang="uk-UA" sz="14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7" name="Рисунок 6" descr="зображення_viber_2021-04-01_06-26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880" y="3258000"/>
            <a:ext cx="201852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ображення_viber_2021-04-01_06-26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20" y="3258000"/>
            <a:ext cx="201539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06-26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8480" y="3258000"/>
            <a:ext cx="201569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ображення_viber_2021-04-01_06-35-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9708" y="3258000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74832" cy="374441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	        </a:t>
            </a:r>
            <a:r>
              <a:rPr lang="uk-UA" sz="18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Застосування внутрішнього моніторингу, що передбачає</a:t>
            </a:r>
            <a:r>
              <a:rPr lang="uk-UA" sz="18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uk-UA" sz="18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uk-UA" sz="18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систематичне відстеження та коригування результатів навчання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Адміністрацією нашої гімназії здійснюється систематичний моніторинг результатів навчання здобувачів освіти. Основною метою такого моніторингу є виявлення об’єктивного раціонального підходу до навчання і оцінювання навчальних досягнень учнів з боку вчителя, простеження системності  навчання учнів, їхніх розумових здібностей та можливостей, а також динаміки їх навчальних досягнень.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цьому навчальному році використовувалися такі способи одержання аналітичної інформації: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порівняльний аналіз досягнень за І, ІІ семестри, рік;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аналіз середнього балу класів за підсумками семестрового і річного оцінювання;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порівняльний аналіз середнього балу навчальних досягнень учнів з окремих предметів;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порівняльний аналіз підсумкового оцінювання між класами та на одній паралелі;</a:t>
            </a:r>
            <a:b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5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порівняльний аналіз балів учнів випускників і результати вступу до навчальних закладів.</a:t>
            </a:r>
            <a:endParaRPr lang="uk-UA" sz="15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Місце для вмісту 2"/>
          <p:cNvSpPr txBox="1">
            <a:spLocks/>
          </p:cNvSpPr>
          <p:nvPr/>
        </p:nvSpPr>
        <p:spPr>
          <a:xfrm>
            <a:off x="457200" y="3717032"/>
            <a:ext cx="8229600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1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МОНіторинг</a:t>
            </a:r>
            <a:r>
              <a:rPr kumimoji="0" lang="uk-UA" sz="21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навчальних досягнень учнів 4 класу за </a:t>
            </a:r>
            <a:r>
              <a:rPr lang="uk-UA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РІК</a:t>
            </a:r>
            <a:r>
              <a:rPr kumimoji="0" lang="uk-UA" sz="21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2020/2021 </a:t>
            </a:r>
            <a:r>
              <a:rPr kumimoji="0" lang="uk-UA" sz="21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н.р</a:t>
            </a:r>
            <a:r>
              <a:rPr kumimoji="0" lang="uk-UA" sz="21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3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3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Диаграмма 3"/>
          <p:cNvGraphicFramePr/>
          <p:nvPr/>
        </p:nvGraphicFramePr>
        <p:xfrm>
          <a:off x="1403648" y="4336782"/>
          <a:ext cx="6120765" cy="25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32" cy="1320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 внутрішнього моніторингу, що передбачає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uk-U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систематичне відстеження та коригування результатів навчання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483427" cy="4469749"/>
          </a:xfrm>
        </p:spPr>
        <p:txBody>
          <a:bodyPr/>
          <a:lstStyle/>
          <a:p>
            <a:pPr algn="just">
              <a:buNone/>
            </a:pP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Діаграма моніторингу  навчальних досягнень учнів 5 – 9 класів на кінець   2020 /2021 навчального року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869204" y="1571612"/>
            <a:ext cx="3346002" cy="4469751"/>
          </a:xfrm>
        </p:spPr>
        <p:txBody>
          <a:bodyPr/>
          <a:lstStyle/>
          <a:p>
            <a:pPr>
              <a:buNone/>
            </a:pP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Діаграма моніторингу  навчальних досягнень учнів 5 – 9 класів З ПРЕДМЕТІВ на кінець 2020 /2021 навчального року</a:t>
            </a: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5" name="Диаграмма 1"/>
          <p:cNvGraphicFramePr/>
          <p:nvPr/>
        </p:nvGraphicFramePr>
        <p:xfrm>
          <a:off x="214282" y="2786058"/>
          <a:ext cx="41764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"/>
          <p:cNvGraphicFramePr/>
          <p:nvPr/>
        </p:nvGraphicFramePr>
        <p:xfrm>
          <a:off x="4357686" y="2928934"/>
          <a:ext cx="46085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6" y="116632"/>
            <a:ext cx="8229600" cy="21462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Інклюзивне навчання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8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нашому навчальному закладі навчаються 3 дітей з особливими освітніми проблемами. Створено 3 інклюзивні класи.</a:t>
            </a:r>
            <a:br>
              <a:rPr lang="uk-UA" sz="18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8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Відповідно до вимог Закону України «Про освіту» всі вчителі та асистенти вчителів пройшли курсову підготовку з інклюзивного навчання.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зображення_viber_2021-04-12_18-48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79320"/>
            <a:ext cx="379947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ображення_viber_2021-04-12_18-52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93748"/>
            <a:ext cx="243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12_18-53-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869160"/>
            <a:ext cx="32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ображення_viber_2021-04-12_19-02-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0080" y="2060848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ображення_viber_2021-04-12_19-05-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796396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79688"/>
            <a:ext cx="8229600" cy="237626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1400" b="1" dirty="0">
                <a:ln w="50800"/>
                <a:solidFill>
                  <a:srgbClr val="262626"/>
                </a:solidFill>
              </a:rPr>
              <a:t>З </a:t>
            </a:r>
            <a:r>
              <a:rPr lang="ru-RU" sz="1400" b="1" dirty="0" err="1">
                <a:ln w="50800"/>
                <a:solidFill>
                  <a:srgbClr val="262626"/>
                </a:solidFill>
              </a:rPr>
              <a:t>історії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 </a:t>
            </a:r>
            <a:r>
              <a:rPr lang="ru-RU" sz="1400" b="1" dirty="0" err="1">
                <a:ln w="50800"/>
                <a:solidFill>
                  <a:srgbClr val="262626"/>
                </a:solidFill>
              </a:rPr>
              <a:t>гімназії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: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/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Перша згадка датується 1832 роком. Це була однокласна </a:t>
            </a:r>
            <a:r>
              <a:rPr lang="uk-UA" sz="1400" b="1" dirty="0" err="1">
                <a:ln w="50800"/>
                <a:solidFill>
                  <a:srgbClr val="262626"/>
                </a:solidFill>
              </a:rPr>
              <a:t>парохіальна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 школа, </a:t>
            </a:r>
            <a:r>
              <a:rPr lang="uk-UA" sz="1400" b="1" dirty="0" smtClean="0">
                <a:ln w="50800"/>
                <a:solidFill>
                  <a:srgbClr val="262626"/>
                </a:solidFill>
              </a:rPr>
              <a:t>у 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якій заняття проводив </a:t>
            </a:r>
            <a:r>
              <a:rPr lang="uk-UA" sz="1400" b="1" dirty="0" err="1">
                <a:ln w="50800"/>
                <a:solidFill>
                  <a:srgbClr val="262626"/>
                </a:solidFill>
              </a:rPr>
              <a:t>священник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.</a:t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У 1875 році перейменована на школу 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“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загальної системи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”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, </a:t>
            </a:r>
            <a:r>
              <a:rPr lang="uk-UA" sz="1400" b="1" dirty="0" smtClean="0">
                <a:ln w="50800"/>
                <a:solidFill>
                  <a:srgbClr val="262626"/>
                </a:solidFill>
              </a:rPr>
              <a:t>у 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якій навчалося 140 учнів.</a:t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З 1907 року функціонувала 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“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школа людова</a:t>
            </a:r>
            <a:r>
              <a:rPr lang="ru-RU" sz="1400" b="1" dirty="0">
                <a:ln w="50800"/>
                <a:solidFill>
                  <a:srgbClr val="262626"/>
                </a:solidFill>
              </a:rPr>
              <a:t>”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.</a:t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У 1970 році збудовано теперішній навчальний корпус.</a:t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3 1 квітня 1982 року школа перейшла </a:t>
            </a:r>
            <a:r>
              <a:rPr lang="uk-UA" sz="1400" b="1" dirty="0" smtClean="0">
                <a:ln w="50800"/>
                <a:solidFill>
                  <a:srgbClr val="262626"/>
                </a:solidFill>
              </a:rPr>
              <a:t>в 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підпорядкування міського відділу освіти Івано-Франківської міської ради. До цього була у підпорядкуванні відділів освіти </a:t>
            </a:r>
            <a:r>
              <a:rPr lang="uk-UA" sz="1400" b="1" dirty="0" err="1">
                <a:ln w="50800"/>
                <a:solidFill>
                  <a:srgbClr val="262626"/>
                </a:solidFill>
              </a:rPr>
              <a:t>Богородчанського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 та Івано-Франківського (Тисменицького) районів.</a:t>
            </a:r>
            <a:br>
              <a:rPr lang="uk-UA" sz="1400" b="1" dirty="0">
                <a:ln w="50800"/>
                <a:solidFill>
                  <a:srgbClr val="262626"/>
                </a:solidFill>
              </a:rPr>
            </a:br>
            <a:r>
              <a:rPr lang="uk-UA" sz="1400" b="1" dirty="0">
                <a:ln w="50800"/>
                <a:solidFill>
                  <a:srgbClr val="262626"/>
                </a:solidFill>
              </a:rPr>
              <a:t>3 28 січня 2021 року перейменована на </a:t>
            </a:r>
            <a:r>
              <a:rPr lang="uk-UA" sz="1400" b="1" dirty="0" err="1">
                <a:ln w="50800"/>
                <a:solidFill>
                  <a:srgbClr val="262626"/>
                </a:solidFill>
              </a:rPr>
              <a:t>Вовчинецьку</a:t>
            </a:r>
            <a:r>
              <a:rPr lang="uk-UA" sz="1400" b="1" dirty="0">
                <a:ln w="50800"/>
                <a:solidFill>
                  <a:srgbClr val="262626"/>
                </a:solidFill>
              </a:rPr>
              <a:t> гімназію Івано-Франківської міської ради (Рішення міської ради від 28.01.2021 р., № 12-4</a:t>
            </a:r>
            <a:r>
              <a:rPr lang="uk-UA" sz="1400" b="1" dirty="0" smtClean="0">
                <a:ln w="50800"/>
                <a:solidFill>
                  <a:srgbClr val="262626"/>
                </a:solidFill>
              </a:rPr>
              <a:t>).</a:t>
            </a:r>
            <a:endParaRPr lang="uk-UA" sz="1400" b="1" dirty="0">
              <a:ln w="50800"/>
              <a:solidFill>
                <a:srgbClr val="262626"/>
              </a:solidFill>
            </a:endParaRPr>
          </a:p>
        </p:txBody>
      </p:sp>
      <p:pic>
        <p:nvPicPr>
          <p:cNvPr id="4" name="Рисунок 3" descr="зображення_viber_2021-04-01_10-34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41" y="3249919"/>
            <a:ext cx="2309131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10-34-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508" y="5024292"/>
            <a:ext cx="320712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10-37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5804" y="3290256"/>
            <a:ext cx="2659632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ображення_viber_2021-04-01_10-35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52" y="5021056"/>
            <a:ext cx="320713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ображення_viber_2021-04-01_10-50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463308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214625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6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Використання сучасних освітніх підходів до організації освітнього процесу в умовах дистанційного навчання</a:t>
            </a:r>
            <a:r>
              <a:rPr lang="uk-UA" sz="16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У минулому та теперішньому навчальному році особливої актуальності набуло використання педагогами нашої гімназії інформаційно-комунікаційних технологій в освітньому процесі під час дистанційного навчання. </a:t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Під час карантину учителі гімназії використовували різноманітні електронні ресурси:</a:t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для пояснення нового матеріалу, опитування –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ZOOM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SKYPE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VIBER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Meet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ігор - </a:t>
            </a:r>
            <a:r>
              <a:rPr lang="en-US" sz="12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Liveworksheets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Quizlet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Kahoot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для перевірки знань –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Google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Classroom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VIBER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b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педагоги знімали власні </a:t>
            </a:r>
            <a:r>
              <a:rPr lang="uk-UA" sz="12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відеоуроки</a:t>
            </a:r>
            <a:r>
              <a:rPr lang="uk-UA" sz="12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endParaRPr lang="uk-UA" sz="12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4" name="Рисунок 3" descr="зображення_viber_2021-04-01_12-22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928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11-46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028" y="2273276"/>
            <a:ext cx="417896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ображення_viber_2021-04-01_12-21-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38000"/>
            <a:ext cx="188606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ображення_viber_2021-04-01_12-23-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2599" y="4338000"/>
            <a:ext cx="334751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зображення_viber_2021-04-01_13-08-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752" y="2269516"/>
            <a:ext cx="456539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247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суспільних цінностей у здобувачів освіти в процесі їх навчання, виховання та розвитку</a:t>
            </a:r>
            <a:br>
              <a:rPr lang="uk-UA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Патріотичні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флешмоби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яті.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Військово-патріотичні змагання.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Державні, релігійні, місцеві, фольклорні свята та дійства.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Краєзнавчі та пізнавальні екскурсії.</a:t>
            </a: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Майстер-класи з виготовлення писанок, народних іграшок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Конкурси колядок.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 мови.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Родинні свята.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Відзначення</a:t>
            </a: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Дня матері.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Благодійні акції до Дня людей похилого віку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Спільні з батьками заходи (майстер-класи, подорожі, екскурсії)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Театралізовані постановки.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Фестивалі, конкурси пісень, віршів, малюнків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Відвідування виставок, музеїв.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Толока, прибирання території гімназії та села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Профорієнтаційні заходи.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 про здоровий спосіб життя, профілактики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СНІДу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Правоосвітні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заходи.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Cпортивні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змагання, День спорту та фізкультури</a:t>
            </a:r>
            <a:r>
              <a:rPr lang="ru-RU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600" b="1" dirty="0" err="1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Відеолекції</a:t>
            </a: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інтерактивні заняття, тренінги про запобігання шкідливим звичкам, правопорушенням.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uk-UA" sz="16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1600" b="1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зображення_viber_2021-04-01_09-16-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28868"/>
            <a:ext cx="2483768" cy="175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зображення_viber_2021-04-01_09-16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04664"/>
            <a:ext cx="2928926" cy="209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09-19-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14818"/>
            <a:ext cx="285748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374441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20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Система виховної роботи в гімназії включає:</a:t>
            </a:r>
            <a:r>
              <a:rPr lang="uk-UA" sz="20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- національно-патріотичне виховання;</a:t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духовне, морально-етичне виховання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художньо-естетичне виховання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фізичне виховання і виховання потреби здорового способу</a:t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життя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розвиток самоврядування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правове виховання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екологічне виховання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сімейне  виховання та робота з </a:t>
            </a:r>
            <a:r>
              <a:rPr lang="uk-UA" sz="20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сімє’ю</a:t>
            </a:r>
            <a:r>
              <a:rPr lang="ru-RU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профорієнтація</a:t>
            </a:r>
            <a:r>
              <a:rPr lang="en-US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20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" name="Рисунок 7" descr="зображення_viber_2021-04-01_09-17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4000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зображення_viber_2021-04-01_09-17-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66692"/>
            <a:ext cx="2642372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зображення_viber_2021-04-01_09-19-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зображення_viber_2021-04-01_09-23-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4172" y="3571876"/>
            <a:ext cx="2222550" cy="327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16" y="116632"/>
            <a:ext cx="8229600" cy="223224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Велика увага в нашій гімназії приділяється морально-етичному вихованню учнів.</a:t>
            </a:r>
            <a:b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Кожний навчальний тиждень починається зі Служби Божої у церкві Святого </a:t>
            </a:r>
            <a:r>
              <a:rPr lang="uk-UA" sz="17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Архистратига</a:t>
            </a: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uk-UA" sz="17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Михаїла</a:t>
            </a:r>
            <a:r>
              <a:rPr lang="ru-RU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При церкві створено хор хлопчиків з числа учнів гімназії, якими керує вчитель </a:t>
            </a:r>
            <a:r>
              <a:rPr lang="uk-UA" sz="17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Білінська</a:t>
            </a: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О.М.</a:t>
            </a:r>
            <a:b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Більшість дітей відвідує заняття для дітей у Церковній школі</a:t>
            </a:r>
            <a:r>
              <a:rPr lang="ru-RU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.</a:t>
            </a: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Учні спільно з  прихожанами беруть участь у Богослужіннях під час храмових, релігійних свят та неділь.</a:t>
            </a:r>
            <a:br>
              <a:rPr lang="uk-UA" sz="17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17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4" name="Рисунок 3" descr="зображення_viber_2021-04-01_09-31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4636" y="2643182"/>
            <a:ext cx="1825352" cy="244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09-31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5700" y="2611684"/>
            <a:ext cx="22275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09-31-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054" y="2643182"/>
            <a:ext cx="1818946" cy="244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ображення_viber_2021-04-01_09-33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6873" y="5058000"/>
            <a:ext cx="3207127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09-33-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58000"/>
            <a:ext cx="3207127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зображення_viber_2021-04-01_09-33-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15692"/>
            <a:ext cx="352783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Жодне свято, яке проводиться в селі, не обходиться без участі учнів гімназії.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ображення_viber_2021-04-01_10-24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4147" y="4698000"/>
            <a:ext cx="32598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10-24-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2528"/>
            <a:ext cx="288136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10-24-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98000"/>
            <a:ext cx="347080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10-24-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0617" y="1473996"/>
            <a:ext cx="301338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зображення_viber_2021-04-01_10-24-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3964" y="2356236"/>
            <a:ext cx="366024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9248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800" b="1" u="sng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Налагодження співпраці зі здобувачами освіти, їх батьками, працівниками гімназії</a:t>
            </a:r>
            <a:r>
              <a:rPr lang="uk-UA" sz="18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Педагогічні працівники тісно співпрацюють з батьками учнів з питань організації освітнього процесу. Ефективна взаємодія між учителями та батьками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грунтується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таким чином: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доброзичливе ставлення до дитини</a:t>
            </a: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запрошення батьків до співпраці</a:t>
            </a: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визнання батьків партнерами у співпраці заради дитини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</a:t>
            </a:r>
            <a:r>
              <a:rPr lang="ru-RU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пошук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нових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форм </a:t>
            </a:r>
            <a:r>
              <a:rPr lang="ru-RU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співпраці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• у пріоритеті – індивідуальні зустрічі, консультації, а не загальні зібрання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• комунікація </a:t>
            </a:r>
            <a:r>
              <a:rPr lang="uk-UA" sz="1400" b="1" dirty="0" err="1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онлайн</a:t>
            </a: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• залучення батьків до різних форм урочної та позаурочної діяльності (проведення уроків, майстер класів, екскурсій, родинних свят та ін.).</a:t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 цьому навчальному році психологом гімназії проведено анкетування батьків. Результати таємного опитування засвідчили, що</a:t>
            </a:r>
            <a:r>
              <a:rPr lang="en-US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▪ 86% батьків задоволені організацією та результатами навчання їхніх дітей у нашому закладі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▪ 97% батьків задоволені умовами, які створені для навчання та перебування їхніх дітей у гімназії</a:t>
            </a:r>
            <a:r>
              <a:rPr lang="ru-RU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;</a:t>
            </a: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▪ 82 % батьків не поміняли б нашу гімназію на інший навчальний заклад нашого міста.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16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" name="Рисунок 7" descr="зображення_viber_2021-04-01_09-42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8000"/>
            <a:ext cx="3836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09-42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052" y="4357694"/>
            <a:ext cx="1620000" cy="258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ображення_viber_2021-04-01_09-42-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4000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altLang="ru-RU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altLang="ru-RU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92" y="116632"/>
            <a:ext cx="8229600" cy="295232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050" b="1" dirty="0" smtClean="0">
                <a:ln w="50800"/>
                <a:solidFill>
                  <a:srgbClr val="000000"/>
                </a:solidFill>
              </a:rPr>
              <a:t>	</a:t>
            </a:r>
            <a:r>
              <a:rPr lang="uk-UA" sz="1400" b="1" dirty="0" smtClean="0">
                <a:ln w="50800"/>
                <a:solidFill>
                  <a:srgbClr val="000000"/>
                </a:solidFill>
              </a:rPr>
              <a:t>	</a:t>
            </a:r>
            <a:r>
              <a:rPr lang="uk-UA" sz="24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Цікавий історичний факт!</a:t>
            </a:r>
            <a:r>
              <a:rPr lang="ru-RU" sz="14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1400" b="1" dirty="0" smtClean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uk-UA" sz="1400" b="1" dirty="0" smtClean="0">
                <a:ln w="50800"/>
                <a:solidFill>
                  <a:srgbClr val="000000"/>
                </a:solidFill>
              </a:rPr>
              <a:t/>
            </a:r>
            <a:br>
              <a:rPr lang="uk-UA" sz="1400" b="1" dirty="0" smtClean="0">
                <a:ln w="50800"/>
                <a:solidFill>
                  <a:srgbClr val="000000"/>
                </a:solidFill>
              </a:rPr>
            </a:br>
            <a:r>
              <a:rPr lang="uk-UA" sz="1400" b="1" dirty="0" smtClean="0">
                <a:ln w="50800"/>
                <a:solidFill>
                  <a:srgbClr val="000000"/>
                </a:solidFill>
              </a:rPr>
              <a:t>					</a:t>
            </a: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Кожен крила ростив тут,</a:t>
            </a:r>
            <a:r>
              <a:rPr lang="uk-UA" sz="1600" b="1" dirty="0" smtClean="0">
                <a:ln w="50800"/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/>
                <a:solidFill>
                  <a:srgbClr val="000000"/>
                </a:solidFill>
              </a:rPr>
            </a:br>
            <a:r>
              <a:rPr lang="uk-UA" sz="1600" b="1" dirty="0" smtClean="0">
                <a:ln w="50800"/>
                <a:solidFill>
                  <a:srgbClr val="000000"/>
                </a:solidFill>
              </a:rPr>
              <a:t>					</a:t>
            </a: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Щоб душі не скорила пітьма,</a:t>
            </a:r>
            <a:r>
              <a:rPr lang="uk-UA" sz="1600" b="1" dirty="0" smtClean="0">
                <a:ln w="50800"/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/>
                <a:solidFill>
                  <a:srgbClr val="000000"/>
                </a:solidFill>
              </a:rPr>
            </a:br>
            <a:r>
              <a:rPr lang="uk-UA" sz="1600" b="1" dirty="0" smtClean="0">
                <a:ln w="50800"/>
                <a:solidFill>
                  <a:srgbClr val="000000"/>
                </a:solidFill>
              </a:rPr>
              <a:t>					</a:t>
            </a: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Є в житті верховини високі,</a:t>
            </a:r>
            <a:r>
              <a:rPr lang="uk-UA" sz="1600" b="1" dirty="0" smtClean="0">
                <a:ln w="50800"/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/>
                <a:solidFill>
                  <a:srgbClr val="000000"/>
                </a:solidFill>
              </a:rPr>
            </a:br>
            <a:r>
              <a:rPr lang="uk-UA" sz="1600" b="1" dirty="0" smtClean="0">
                <a:ln w="50800"/>
                <a:solidFill>
                  <a:srgbClr val="000000"/>
                </a:solidFill>
              </a:rPr>
              <a:t>					</a:t>
            </a: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Тільки вище за школу нема!</a:t>
            </a:r>
            <a:r>
              <a:rPr lang="uk-UA" sz="1600" b="1" dirty="0" smtClean="0">
                <a:ln w="50800"/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/>
                <a:solidFill>
                  <a:srgbClr val="000000"/>
                </a:solidFill>
              </a:rPr>
            </a:br>
            <a:r>
              <a:rPr lang="uk-UA" sz="1600" b="1" dirty="0" smtClean="0">
                <a:ln w="50800"/>
                <a:solidFill>
                  <a:srgbClr val="000000"/>
                </a:solidFill>
              </a:rPr>
              <a:t>							</a:t>
            </a: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С. Пушик	</a:t>
            </a:r>
            <a:br>
              <a:rPr lang="uk-UA" sz="1600" b="1" i="1" dirty="0" smtClean="0">
                <a:ln w="50800"/>
                <a:solidFill>
                  <a:srgbClr val="000000"/>
                </a:solidFill>
              </a:rPr>
            </a:br>
            <a:r>
              <a:rPr lang="uk-UA" sz="1600" b="1" i="1" dirty="0" smtClean="0">
                <a:ln w="50800"/>
                <a:solidFill>
                  <a:srgbClr val="000000"/>
                </a:solidFill>
              </a:rPr>
              <a:t> Справжнім ідейним символом нашої гімназії стала звичайна верба, яка символізує зв'язок поколінь жителів нашого села, починаючи з дня її відкриття. Вона стала свідком п’ятдесяти випусків зі школи. ЇЇ посадили випускники 70-х років минулого століття, але доглядають за нею всі: від найменшого до найстаршого. </a:t>
            </a:r>
            <a:br>
              <a:rPr lang="uk-UA" sz="1600" b="1" i="1" dirty="0" smtClean="0">
                <a:ln w="50800"/>
                <a:solidFill>
                  <a:srgbClr val="000000"/>
                </a:solidFill>
              </a:rPr>
            </a:br>
            <a:endParaRPr lang="uk-UA" sz="1050" b="1" dirty="0">
              <a:ln w="508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3" name="Рисунок 2" descr="зображення_viber_2021-04-01_10-3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9000" y="3239528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06-27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8" y="3242564"/>
            <a:ext cx="2023893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ображення_viber_2021-04-01_10-40-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0552" y="3235208"/>
            <a:ext cx="20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3763646_2600427883536153_440839636867507814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4524" y="3239528"/>
            <a:ext cx="202675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1-04-01_06-27-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3020" y="3242564"/>
            <a:ext cx="2032463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570"/>
            <a:ext cx="8686800" cy="45705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15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Проблемне</a:t>
            </a:r>
            <a:r>
              <a:rPr lang="ru-RU" sz="1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питання</a:t>
            </a:r>
            <a:r>
              <a:rPr lang="ru-RU" sz="1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Підвищення результативності роботи педагогічного колективу  шляхом удосконалення педагогічної майстерності вчителів , творчого підходу до організації навчально-виховного процесу.</a:t>
            </a: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</a:t>
            </a:r>
            <a:r>
              <a:rPr lang="ru-RU" sz="1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Забезпечити розкриття творчого потенціалу здобувачів освіти, їх розвитку, самореалізації, формуванню соціальних і життєвих </a:t>
            </a:r>
            <a:r>
              <a:rPr lang="uk-UA" sz="15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компетентностей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Завдання</a:t>
            </a:r>
            <a:r>
              <a:rPr lang="en-US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сприяння навчальній та творчій діяльності учнів</a:t>
            </a: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b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особистості з глибоко усвідомленою громадянською позицією</a:t>
            </a: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забезпечення комплексного виховного впливу на учнів шляхом їх залучення до усвідомленої і систематичної участі у вирішенні важливих питань класу та гімназії;</a:t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формування ініціативної, здатної приймати нестандартні рішення, особистості</a:t>
            </a: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забезпечення умов для навчання та перебування вихованців у гімназії, захист їхніх прав та розвиток інтересів;</a:t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створення широкого поля можливостей для самореалізації учнів у конкретних справах</a:t>
            </a: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виховання почуття гідності, навчання досягти індивідуальної та суспільної мети;</a:t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відвертати дітей від асоціальних форм поведінки</a:t>
            </a:r>
            <a:r>
              <a:rPr lang="ru-RU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турбота про власне здоров</a:t>
            </a:r>
            <a:r>
              <a:rPr lang="en-US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я.</a:t>
            </a:r>
            <a:br>
              <a:rPr lang="uk-UA" sz="15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15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ображення_viber_2021-04-01_10-55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7772" y="461807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ображення_viber_2021-04-01_10-55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" y="46439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10-56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668" y="462730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8" y="123038"/>
            <a:ext cx="8229600" cy="269836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18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Методична робота з вчителями  в нашій  гімназії спрямована на формування професійної компетентності, збереження та розвиток творчого потенціалу всього колективу, вироблення інноваційного стилю діяльності, упровадження інноваційних технологій у навчально-виховний процес.</a:t>
            </a:r>
            <a:r>
              <a:rPr lang="uk-UA" sz="1800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uk-UA" sz="1800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uk-UA" sz="18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Головним у методичній роботі є надання реальної, дієвої допомоги вчителям у процесі розвитку їхньої майстерності як органічного поєднання професійних знань, навичок, вмінь, а також сприяння професійному вдосконаленню особистості педагога, стимулювання творчості вчителя, який веде пошуки шляхів збагачення й розвитку змісту, форм і методів навчально-виховної роботи. </a:t>
            </a:r>
            <a:endParaRPr lang="uk-UA" sz="1800" dirty="0">
              <a:ln>
                <a:solidFill>
                  <a:srgbClr val="000000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 descr="зображення_viber_2021-04-01_10-5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13549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браження_viber_2021-04-01_10-57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6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62"/>
            <a:ext cx="8229600" cy="39502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			         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Кількісний склад учнів</a:t>
            </a:r>
            <a:r>
              <a:rPr lang="en-US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Всього класів – 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12</a:t>
            </a: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 них навчаються – 252 учнів 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І ступеня – 180 учнів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ІІ ступеня – 72 учнів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Інклюзивних класів – 3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Груп продовженого дня – 2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			             </a:t>
            </a:r>
            <a:r>
              <a:rPr lang="uk-UA" sz="18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Наші перспективи: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2025 рік – 310 учнів</a:t>
            </a:r>
            <a:b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6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2030 рік – 420 учнів </a:t>
            </a:r>
            <a:endParaRPr lang="uk-UA" sz="16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1"/>
          <p:cNvGraphicFramePr/>
          <p:nvPr/>
        </p:nvGraphicFramePr>
        <p:xfrm>
          <a:off x="3419872" y="692696"/>
          <a:ext cx="482346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2339752" y="3645024"/>
          <a:ext cx="66967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Динаміка кількості учнів</a:t>
            </a:r>
            <a:endParaRPr lang="uk-UA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Соціальний паспорт гімназії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1"/>
          </p:nvPr>
        </p:nvGraphicFramePr>
        <p:xfrm>
          <a:off x="357158" y="1357298"/>
          <a:ext cx="4244280" cy="5096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933"/>
                <a:gridCol w="752347"/>
              </a:tblGrid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діти, батьки яких є учасниками АТО 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8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 з багатодітних сімей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50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 з малозабезпечених сімей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діти, батьки яких постраждали від аварії  ЧАЕС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 з інвалідністю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5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діти, які навчаються за інклюзивною формою навчання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діти, які навчаються за індивідуальною формою навчання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діти-напівсироти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6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7234">
                <a:tc>
                  <a:txBody>
                    <a:bodyPr/>
                    <a:lstStyle/>
                    <a:p>
                      <a:pPr algn="just"/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діти з </a:t>
                      </a:r>
                      <a:r>
                        <a:rPr lang="en-US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uk-UA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кризових сімей</a:t>
                      </a:r>
                      <a:r>
                        <a:rPr lang="en-US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7</a:t>
                      </a:r>
                      <a:endParaRPr lang="uk-UA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Диаграмма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4428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0" y="46746"/>
            <a:ext cx="6902084" cy="626469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			</a:t>
            </a:r>
            <a:r>
              <a:rPr lang="uk-UA" sz="24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Кадрове забезпечення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Розстановка кадрів здійснюється відповідно до фахової освіти працівника. При доборі кадрів враховується фахова підготовка, особисті якості, уміння працювати в команді та інші характеристики. </a:t>
            </a:r>
            <a:b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На даний час у гімназії працює 44 працівники, з них 24 – педагоги, 20 – робітники та спеціалісти.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 </a:t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uk-UA" sz="18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За умовами укладених трудових угод</a:t>
            </a:r>
            <a:r>
              <a:rPr lang="ru-RU" sz="1800" b="1" u="sng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умовах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безстрокового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трудового договору – 32</a:t>
            </a:r>
            <a: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умовах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строкового трудового договору – 9</a:t>
            </a:r>
            <a: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умовах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внутрішнього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сумісництва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– 2</a:t>
            </a:r>
            <a: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- на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умовах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зовнішнього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ru-RU" sz="1800" b="1" dirty="0" err="1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сумісництва</a:t>
            </a:r>
            <a:r>
              <a:rPr lang="ru-RU" sz="1800" b="1" dirty="0" smtClean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-1 </a:t>
            </a:r>
            <a: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uk-UA" sz="1800" b="1" dirty="0" smtClean="0">
                <a:ln w="508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endParaRPr lang="uk-UA" sz="1800" b="1" dirty="0">
              <a:ln w="508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3" name="Рисунок 2" descr="зображення_viber_2021-04-01_06-08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096218"/>
            <a:ext cx="396355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браження_viber_2021-04-01_06-09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025" y="165961"/>
            <a:ext cx="229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ображення_viber_2021-04-01_11-12-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157192"/>
            <a:ext cx="259228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4648</TotalTime>
  <Words>314</Words>
  <Application>Microsoft Office PowerPoint</Application>
  <PresentationFormat>Экран (4:3)</PresentationFormat>
  <Paragraphs>59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Грань</vt:lpstr>
      <vt:lpstr>Документ</vt:lpstr>
      <vt:lpstr>Вовчинецька гімназія  Івано-Франківської міської ради</vt:lpstr>
      <vt:lpstr>З історії гімназії: Перша згадка датується 1832 роком. Це була однокласна парохіальна школа, у якій заняття проводив священник. У 1875 році перейменована на школу “загальної системи”, у якій навчалося 140 учнів. З 1907 року функціонувала “школа людова”. У 1970 році збудовано теперішній навчальний корпус. 3 1 квітня 1982 року школа перейшла в підпорядкування міського відділу освіти Івано-Франківської міської ради. До цього була у підпорядкуванні відділів освіти Богородчанського та Івано-Франківського (Тисменицького) районів. 3 28 січня 2021 року перейменована на Вовчинецьку гімназію Івано-Франківської міської ради (Рішення міської ради від 28.01.2021 р., № 12-4).</vt:lpstr>
      <vt:lpstr>  Цікавий історичний факт!       Кожен крила ростив тут,      Щоб душі не скорила пітьма,      Є в житті верховини високі,      Тільки вище за школу нема!        С. Пушик   Справжнім ідейним символом нашої гімназії стала звичайна верба, яка символізує зв'язок поколінь жителів нашого села, починаючи з дня її відкриття. Вона стала свідком п’ятдесяти випусків зі школи. ЇЇ посадили випускники 70-х років минулого століття, але доглядають за нею всі: від найменшого до найстаршого.  </vt:lpstr>
      <vt:lpstr>Проблемне питання: Підвищення результативності роботи педагогічного колективу  шляхом удосконалення педагогічної майстерності вчителів , творчого підходу до організації навчально-виховного процесу. Мета: Забезпечити розкриття творчого потенціалу здобувачів освіти, їх розвитку, самореалізації, формуванню соціальних і життєвих компетентностей.  Завдання: - сприяння навчальній та творчій діяльності учнів; - формування особистості з глибоко усвідомленою громадянською позицією; - забезпечення комплексного виховного впливу на учнів шляхом їх залучення до усвідомленої і систематичної участі у вирішенні важливих питань класу та гімназії; - формування ініціативної, здатної приймати нестандартні рішення, особистості; - забезпечення умов для навчання та перебування вихованців у гімназії, захист їхніх прав та розвиток інтересів; - створення широкого поля можливостей для самореалізації учнів у конкретних справах; - виховання почуття гідності, навчання досягти індивідуальної та суспільної мети; - відвертати дітей від асоціальних форм поведінки; - турбота про власне здоров’я. </vt:lpstr>
      <vt:lpstr>Методична робота з вчителями  в нашій  гімназії спрямована на формування професійної компетентності, збереження та розвиток творчого потенціалу всього колективу, вироблення інноваційного стилю діяльності, упровадження інноваційних технологій у навчально-виховний процес. Головним у методичній роботі є надання реальної, дієвої допомоги вчителям у процесі розвитку їхньої майстерності як органічного поєднання професійних знань, навичок, вмінь, а також сприяння професійному вдосконаленню особистості педагога, стимулювання творчості вчителя, який веде пошуки шляхів збагачення й розвитку змісту, форм і методів навчально-виховної роботи. </vt:lpstr>
      <vt:lpstr>            Кількісний склад учнів: Всього класів – 12 В них навчаються – 252 учнів  І ступеня – 180 учнів ІІ ступеня – 72 учнів Інклюзивних класів – 3 Груп продовженого дня – 2                        Наші перспективи: 2025 рік – 310 учнів 2030 рік – 420 учнів </vt:lpstr>
      <vt:lpstr>Динаміка кількості учнів</vt:lpstr>
      <vt:lpstr>Соціальний паспорт гімназії:</vt:lpstr>
      <vt:lpstr>   Кадрове забезпечення  Розстановка кадрів здійснюється відповідно до фахової освіти працівника. При доборі кадрів враховується фахова підготовка, особисті якості, уміння працювати в команді та інші характеристики.  На даний час у гімназії працює 44 працівники, з них 24 – педагоги, 20 – робітники та спеціалісти.     За умовами укладених трудових угод: - на умовах безстрокового трудового договору – 32 - на умовах строкового трудового договору – 9 - на умовах внутрішнього сумісництва – 2 - на умовах зовнішнього сумісництва -1  </vt:lpstr>
      <vt:lpstr>Педагогічний склад гімназії:</vt:lpstr>
      <vt:lpstr>Забезпечення комфортних і безпечних умов навчання і праці   - Навчальні приміщення гімназії складаються з 2 корпусів загальною площею 1283 кв.м.; - зовні всі будівлі утеплені пінопластом; - усі будівлі перекриті металочерепицею; - всюди встановлено металопластикові вікна; - у всіх приміщеннях встановлено автономне опалення; - приміщення гімназії підключені до міських каналізаційних стоків та водопостачання; - приміщення гімназії обладнано внутрішнім туалетом; - у всіх класних кімнатах встановлено світлодіодні «Лед-панелі» та підвісні стелі.</vt:lpstr>
      <vt:lpstr>Забезпечення комфортних і безпечних умов навчання і праці  - У двох корпусах гімназії є 15 навчальних приміщень, бібліотека, спортивна кімната, учительська та кабінет бухгалтерів; -усі навчальні кабінети обладнані навчально-матеріальними матеріаламио відповідно до санітарно-гігієнічних вимог; - проведено капітальні ремонти всіх навчальних приміщень; - завдяки реконструкції рекреацій створено приміщення  для бібліотеки та бухгалтерів; - 5 навчальних кабінетів початкової школи, де навчаються учні НУШ, повністю обладнано мультимедійним, навчально-дидактичним та наочно-роздавальним матеріалом  відповідно до вимог.</vt:lpstr>
      <vt:lpstr>Забезпечення комфортних і безпечних умов навчання і праці  - На території гімназії обладнано баскетбольну, волейбольну площадки та бігові доріжки з штучним гумовим покриттям. - Встановлено різноманітні ігрові споруди на спортивному майданчику. - Встановлено закрите футбольне поле з покриттям «штучна трава». - Уся територія гімназії площею 11 434 кв.м. обгороджена парканом.</vt:lpstr>
      <vt:lpstr>Забезпечення комфортних і безпечних умов навчання і праці   У 2010 році проведено реконструкцію приміщення їдальні, у якому створено 75 посадкових місць та закуплено необхідне сучасне обладнання. Різноманітні перевірки, які проводилися впродовж 11 років, підтверджують, що їдальня функціонує з дотриманням санітарно-гігієнічних норм. </vt:lpstr>
      <vt:lpstr>Забезпечення комфортних і безпечних умов навчання і праці  - У нашому закладі дотримуються вимог охорони праці, безпеки життєдіяльності, пожежної безпеки, правил поведінки у навчальному закладі; - заклад забезпечений первинними засобами пожежогасіння; - у наявності та в належному стані (не захаращені) пожежні виходи, шляхи евакуації; - педагоги та учні обізнані з послідовністю дій при виникненні надзвичайних ситуацій; - ведеться вся необхідна документація з охорони праці, безпеки життєдіяльності, пожежної безпеки, поведінки в умовах надзвичайних ситуацій; - обладнання навчальних кабінетів, спортивної кімнати, спортивних споруд відповідає вимогам охорони праці та безпеки життєдіяльності; - здійснюється постійна профілактична робота з учнями щодо дотримання гігієнічних вимог, урочні та  позаурочні бесіди, виховні заходи.   У 2018-2019 н.р., 2019-2020 н.р. випадків травмування учнів чи працівників гімназії не було! </vt:lpstr>
      <vt:lpstr>Створення освітнього середовища вільного від будь-яких форм насильства та дискримінації   З метою створення безпечного освітнього середовища у гімназії здійснюється комплексна антибулінгова політика. Відповідно до Закону України «Про освіту» в нашій гімназії розроблено, затверджено і оприлюднено: - порядок подання та розгляду заяв про випадки булінгу (цькування); - порядок реагування на доведені випадки булінгу; - план заходів з протидії булінгу. Зазначені документи, а також телефони служб, куди можна звертатися у випадку булінгу. З метою профілактики булінгу адміністрацією, класними керівниками, соціальним педагогом проведено ряд заходів, до проведення яких залучались працівники поліції, юстиції. Упродовж багатьох навчальних років заяв про випадки булінгу в нашу гімназію не надходило!</vt:lpstr>
      <vt:lpstr>         Застосування внутрішнього моніторингу, що передбачає  систематичне відстеження та коригування результатів навчання  Адміністрацією нашої гімназії здійснюється систематичний моніторинг результатів навчання здобувачів освіти. Основною метою такого моніторингу є виявлення об’єктивного раціонального підходу до навчання і оцінювання навчальних досягнень учнів з боку вчителя, простеження системності  навчання учнів, їхніх розумових здібностей та можливостей, а також динаміки їх навчальних досягнень. У цьому навчальному році використовувалися такі способи одержання аналітичної інформації: - порівняльний аналіз досягнень за І, ІІ семестри, рік; - аналіз середнього балу класів за підсумками семестрового і річного оцінювання; - порівняльний аналіз середнього балу навчальних досягнень учнів з окремих предметів; - порівняльний аналіз підсумкового оцінювання між класами та на одній паралелі; - порівняльний аналіз балів учнів випускників і результати вступу до навчальних закладів.</vt:lpstr>
      <vt:lpstr>Застосування внутрішнього моніторингу, що передбачає систематичне відстеження та коригування результатів навчання</vt:lpstr>
      <vt:lpstr>   Інклюзивне навчання   У нашому навчальному закладі навчаються 3 дітей з особливими освітніми проблемами. Створено 3 інклюзивні класи. Відповідно до вимог Закону України «Про освіту» всі вчителі та асистенти вчителів пройшли курсову підготовку з інклюзивного навчання. </vt:lpstr>
      <vt:lpstr>Використання сучасних освітніх підходів до організації освітнього процесу в умовах дистанційного навчання   У минулому та теперішньому навчальному році особливої актуальності набуло використання педагогами нашої гімназії інформаційно-комунікаційних технологій в освітньому процесі під час дистанційного навчання.  Під час карантину учителі гімназії використовували різноманітні електронні ресурси: - для пояснення нового матеріалу, опитування – ZOOM, SKYPE, VIBER, Meet, ігор - Liveworksheets, Quizlet, Kahoot; - для перевірки знань – Google Classroom, VIBER; - педагоги знімали власні відеоуроки.</vt:lpstr>
      <vt:lpstr>Формування суспільних цінностей у здобувачів освіти в процесі їх навчання, виховання та розвитку  - Патріотичні флешмоби. - Уроки пам’яті. - Військово-патріотичні змагання. - Державні, релігійні, місцеві, фольклорні свята та дійства. - Краєзнавчі та пізнавальні екскурсії.  - Майстер-класи з виготовлення писанок, народних іграшок. - Конкурси колядок. - Дні мови. - Родинні свята. - Відзначення Дня матері. - Благодійні акції до Дня людей похилого віку. - Спільні з батьками заходи (майстер-класи, подорожі, екскурсії). - Театралізовані постановки. - Фестивалі, конкурси пісень, віршів, малюнків. - Відвідування виставок, музеїв. - Толока, прибирання території гімназії та села. - Профорієнтаційні заходи. - Заходи про здоровий спосіб життя, профілактики СНІДу. - Правоосвітні заходи. - Cпортивні змагання, День спорту та фізкультури. - Відеолекції, інтерактивні заняття, тренінги про запобігання шкідливим звичкам, правопорушенням.   </vt:lpstr>
      <vt:lpstr>Система виховної роботи в гімназії включає:   - національно-патріотичне виховання; - духовне, морально-етичне виховання; - художньо-естетичне виховання; - фізичне виховання і виховання потреби здорового способу  життя; - розвиток самоврядування; - правове виховання; - екологічне виховання; - сімейне  виховання та робота з сімє’ю; - профорієнтація. </vt:lpstr>
      <vt:lpstr>Велика увага в нашій гімназії приділяється морально-етичному вихованню учнів. - Кожний навчальний тиждень починається зі Служби Божої у церкві Святого Архистратига Михаїла. - При церкві створено хор хлопчиків з числа учнів гімназії, якими керує вчитель Білінська О.М. - Більшість дітей відвідує заняття для дітей у Церковній школі. - Учні спільно з  прихожанами беруть участь у Богослужіннях під час храмових, релігійних свят та неділь. </vt:lpstr>
      <vt:lpstr>Жодне свято, яке проводиться в селі, не обходиться без участі учнів гімназії. </vt:lpstr>
      <vt:lpstr>Налагодження співпраці зі здобувачами освіти, їх батьками, працівниками гімназії   Педагогічні працівники тісно співпрацюють з батьками учнів з питань організації освітнього процесу. Ефективна взаємодія між учителями та батьками грунтується таким чином: - доброзичливе ставлення до дитини; - запрошення батьків до співпраці; - визнання батьків партнерами у співпраці заради дитини; - пошук нових форм співпраці;  • у пріоритеті – індивідуальні зустрічі, консультації, а не загальні зібрання;  • комунікація онлайн;  • залучення батьків до різних форм урочної та позаурочної діяльності (проведення уроків, майстер класів, екскурсій, родинних свят та ін.). У цьому навчальному році психологом гімназії проведено анкетування батьків. Результати таємного опитування засвідчили, що: ▪ 86% батьків задоволені організацією та результатами навчання їхніх дітей у нашому закладі; ▪ 97% батьків задоволені умовами, які створені для навчання та перебування їхніх дітей у гімназії; ▪ 82 % батьків не поміняли б нашу гімназію на інший навчальний заклад нашого міста. </vt:lpstr>
      <vt:lpstr>Слайд 26</vt:lpstr>
    </vt:vector>
  </TitlesOfParts>
  <Company>Управлiння освiти Харкiвськоi мicькоi ради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Гупалов Олександр Iванович</dc:creator>
  <cp:lastModifiedBy>Користувач Windows</cp:lastModifiedBy>
  <cp:revision>299</cp:revision>
  <cp:lastPrinted>2018-06-11T06:16:47Z</cp:lastPrinted>
  <dcterms:created xsi:type="dcterms:W3CDTF">2012-09-14T08:02:00Z</dcterms:created>
  <dcterms:modified xsi:type="dcterms:W3CDTF">2021-06-24T20:00:33Z</dcterms:modified>
</cp:coreProperties>
</file>